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A17EB-E3E2-481B-9AA7-148582FBD26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1BE0E-4B9C-4376-83DE-2E0B71E79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34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449F62-B3DC-8E43-B70B-8BD7BB796298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703453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70596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763E96E-1591-7248-BD29-897C5DBA34B1}" type="datetimeFigureOut">
              <a:rPr lang="en-US"/>
              <a:pPr>
                <a:defRPr/>
              </a:pPr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8AFD5BC-C0EE-0749-AD48-551F6C4490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783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99095" y="1421647"/>
            <a:ext cx="4163662" cy="5274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Reduce the dependence of simulated clouds and precipitation on model grid size</a:t>
            </a: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Approach</a:t>
            </a:r>
            <a:endParaRPr lang="en-US" sz="1600" b="1" dirty="0" smtClean="0">
              <a:solidFill>
                <a:prstClr val="black"/>
              </a:solidFill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Average large-scale drivers of cumulus clouds in both space and time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Test the effect of averaging on simulated precipitation and moisture transport as a function of grid size in regional simulations</a:t>
            </a:r>
            <a:endParaRPr lang="en-US" sz="1600" dirty="0">
              <a:solidFill>
                <a:prstClr val="black"/>
              </a:solidFill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Use diagnostics to determine an explanation for the reduced resolution dependence</a:t>
            </a: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altLang="en-US" b="1" dirty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Impact</a:t>
            </a:r>
            <a:endParaRPr lang="en-US" b="1" dirty="0">
              <a:solidFill>
                <a:prstClr val="black"/>
              </a:solidFill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en-US" sz="1600" dirty="0">
                <a:solidFill>
                  <a:srgbClr val="000000"/>
                </a:solidFill>
              </a:rPr>
              <a:t>Mitigates</a:t>
            </a:r>
            <a:r>
              <a:rPr lang="en-US" altLang="en-US" sz="1600" dirty="0" smtClean="0">
                <a:solidFill>
                  <a:srgbClr val="FF0000"/>
                </a:solidFill>
              </a:rPr>
              <a:t> </a:t>
            </a:r>
            <a:r>
              <a:rPr lang="en-US" altLang="en-US" sz="1600" dirty="0" smtClean="0">
                <a:solidFill>
                  <a:srgbClr val="000000"/>
                </a:solidFill>
              </a:rPr>
              <a:t>“double counting” of </a:t>
            </a:r>
            <a:r>
              <a:rPr lang="en-US" altLang="en-US" sz="1600" dirty="0">
                <a:solidFill>
                  <a:srgbClr val="000000"/>
                </a:solidFill>
              </a:rPr>
              <a:t>resolved and parameterized vertical </a:t>
            </a:r>
            <a:r>
              <a:rPr lang="en-US" altLang="en-US" sz="1600" dirty="0" smtClean="0">
                <a:solidFill>
                  <a:srgbClr val="000000"/>
                </a:solidFill>
              </a:rPr>
              <a:t>transport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en-US" sz="1600" dirty="0" smtClean="0">
                <a:solidFill>
                  <a:srgbClr val="000000"/>
                </a:solidFill>
              </a:rPr>
              <a:t>New approach </a:t>
            </a:r>
            <a:r>
              <a:rPr lang="en-US" altLang="en-US" sz="1600" dirty="0">
                <a:solidFill>
                  <a:srgbClr val="000000"/>
                </a:solidFill>
              </a:rPr>
              <a:t>could make calibration of climate models at fine resolution much </a:t>
            </a:r>
            <a:r>
              <a:rPr lang="en-US" altLang="en-US" sz="1600" dirty="0" smtClean="0">
                <a:solidFill>
                  <a:srgbClr val="000000"/>
                </a:solidFill>
              </a:rPr>
              <a:t>easier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en-US" sz="1600" dirty="0" smtClean="0">
                <a:solidFill>
                  <a:srgbClr val="000000"/>
                </a:solidFill>
              </a:rPr>
              <a:t>This </a:t>
            </a:r>
            <a:r>
              <a:rPr lang="en-US" altLang="en-US" sz="1600" dirty="0">
                <a:solidFill>
                  <a:srgbClr val="000000"/>
                </a:solidFill>
              </a:rPr>
              <a:t>procedure can be applied to most cumulus cloud </a:t>
            </a:r>
            <a:r>
              <a:rPr lang="en-US" altLang="en-US" sz="1600" dirty="0" smtClean="0">
                <a:solidFill>
                  <a:srgbClr val="000000"/>
                </a:solidFill>
              </a:rPr>
              <a:t>parameterizations</a:t>
            </a:r>
            <a:endParaRPr lang="en-US" altLang="en-US" sz="1600" dirty="0">
              <a:solidFill>
                <a:srgbClr val="000000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600" dirty="0">
              <a:solidFill>
                <a:prstClr val="black"/>
              </a:solidFill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62800" y="125566"/>
            <a:ext cx="9094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3200" b="1" dirty="0"/>
              <a:t>Reducing Resolution Dependence of </a:t>
            </a:r>
            <a:r>
              <a:rPr lang="en-US" sz="3200" b="1" dirty="0" smtClean="0"/>
              <a:t>Cloud </a:t>
            </a:r>
            <a:br>
              <a:rPr lang="en-US" sz="3200" b="1" dirty="0" smtClean="0"/>
            </a:br>
            <a:r>
              <a:rPr lang="en-US" sz="3200" b="1" dirty="0" smtClean="0"/>
              <a:t>and Precipitation Simulations in Climate Models</a:t>
            </a:r>
            <a:endParaRPr lang="en-US" sz="3200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64962" y="5271653"/>
            <a:ext cx="4178043" cy="93871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100" dirty="0" smtClean="0"/>
              <a:t>Yun Y, J </a:t>
            </a:r>
            <a:r>
              <a:rPr lang="en-US" sz="1100" dirty="0"/>
              <a:t>Fan, </a:t>
            </a:r>
            <a:r>
              <a:rPr lang="en-US" sz="1100" dirty="0" smtClean="0"/>
              <a:t>H </a:t>
            </a:r>
            <a:r>
              <a:rPr lang="en-US" sz="1100" dirty="0"/>
              <a:t>Xiao, </a:t>
            </a:r>
            <a:r>
              <a:rPr lang="en-US" sz="1100" dirty="0" smtClean="0"/>
              <a:t>GJ </a:t>
            </a:r>
            <a:r>
              <a:rPr lang="en-US" sz="1100" dirty="0"/>
              <a:t>Zhang, </a:t>
            </a:r>
            <a:r>
              <a:rPr lang="en-US" sz="1100" dirty="0" smtClean="0"/>
              <a:t>SJ </a:t>
            </a:r>
            <a:r>
              <a:rPr lang="en-US" sz="1100" dirty="0"/>
              <a:t>Ghan, </a:t>
            </a:r>
            <a:r>
              <a:rPr lang="en-US" sz="1100" dirty="0" smtClean="0"/>
              <a:t>K-M </a:t>
            </a:r>
            <a:r>
              <a:rPr lang="en-US" sz="1100" dirty="0"/>
              <a:t>Xu, </a:t>
            </a:r>
            <a:r>
              <a:rPr lang="en-US" sz="1100" dirty="0" smtClean="0"/>
              <a:t>P-L Ma, and WI Gustafson Jr. 2017</a:t>
            </a:r>
            <a:r>
              <a:rPr lang="en-US" sz="1100" dirty="0"/>
              <a:t>.</a:t>
            </a:r>
            <a:r>
              <a:rPr lang="en-US" sz="1100" dirty="0" smtClean="0"/>
              <a:t> “Assessing </a:t>
            </a:r>
            <a:r>
              <a:rPr lang="en-US" sz="1100" dirty="0"/>
              <a:t>the </a:t>
            </a:r>
            <a:r>
              <a:rPr lang="en-US" sz="1100" dirty="0" smtClean="0"/>
              <a:t>Resolution </a:t>
            </a:r>
            <a:r>
              <a:rPr lang="en-US" sz="1100" dirty="0"/>
              <a:t>A</a:t>
            </a:r>
            <a:r>
              <a:rPr lang="en-US" sz="1100" dirty="0" smtClean="0"/>
              <a:t>daptability </a:t>
            </a:r>
            <a:r>
              <a:rPr lang="en-US" sz="1100" dirty="0"/>
              <a:t>of the Zhang-McFarlane </a:t>
            </a:r>
            <a:r>
              <a:rPr lang="en-US" sz="1100" dirty="0" smtClean="0"/>
              <a:t>Cumulus </a:t>
            </a:r>
            <a:r>
              <a:rPr lang="en-US" sz="1100" dirty="0"/>
              <a:t>P</a:t>
            </a:r>
            <a:r>
              <a:rPr lang="en-US" sz="1100" dirty="0" smtClean="0"/>
              <a:t>arameterization </a:t>
            </a:r>
            <a:r>
              <a:rPr lang="en-US" sz="1100" dirty="0"/>
              <a:t>with </a:t>
            </a:r>
            <a:r>
              <a:rPr lang="en-US" sz="1100" dirty="0" smtClean="0"/>
              <a:t>Spatial </a:t>
            </a:r>
            <a:r>
              <a:rPr lang="en-US" sz="1100" dirty="0"/>
              <a:t>and </a:t>
            </a:r>
            <a:r>
              <a:rPr lang="en-US" sz="1100" dirty="0" smtClean="0"/>
              <a:t>Temporal </a:t>
            </a:r>
            <a:r>
              <a:rPr lang="en-US" sz="1100" dirty="0"/>
              <a:t>A</a:t>
            </a:r>
            <a:r>
              <a:rPr lang="en-US" sz="1100" dirty="0" smtClean="0"/>
              <a:t>veraging.” </a:t>
            </a:r>
            <a:r>
              <a:rPr lang="en-US" sz="1100" i="1" dirty="0" smtClean="0"/>
              <a:t>Journal of Advances in Modeling </a:t>
            </a:r>
            <a:r>
              <a:rPr lang="en-US" sz="1100" i="1" dirty="0"/>
              <a:t>Earth </a:t>
            </a:r>
            <a:r>
              <a:rPr lang="en-US" sz="1100" i="1" dirty="0" smtClean="0"/>
              <a:t>Systems </a:t>
            </a:r>
            <a:r>
              <a:rPr lang="en-US" sz="1100" dirty="0" smtClean="0"/>
              <a:t>9. DOI: </a:t>
            </a:r>
            <a:r>
              <a:rPr lang="en-US" sz="1100" dirty="0"/>
              <a:t>10.1002/2017MS001035 </a:t>
            </a:r>
            <a:endParaRPr lang="en-US" altLang="en-US" sz="11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751861" y="4348719"/>
            <a:ext cx="415220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0000FF"/>
                </a:solidFill>
                <a:latin typeface="Arial" charset="0"/>
              </a:rPr>
              <a:t>Averaging the large-scale</a:t>
            </a:r>
            <a:r>
              <a:rPr lang="en-US" altLang="en-US" sz="12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altLang="en-US" sz="1200" b="1" dirty="0" smtClean="0">
                <a:solidFill>
                  <a:srgbClr val="0000FF"/>
                </a:solidFill>
                <a:latin typeface="Arial" charset="0"/>
              </a:rPr>
              <a:t>environment reduces the dependence of total moisture transport on the model grid size.</a:t>
            </a:r>
            <a:endParaRPr lang="en-US" altLang="en-US" sz="12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505200" y="3733800"/>
            <a:ext cx="5638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spcBef>
                <a:spcPct val="20000"/>
              </a:spcBef>
              <a:buFont typeface="Arial" charset="0"/>
              <a:buChar char="•"/>
              <a:tabLst>
                <a:tab pos="338138" algn="l"/>
              </a:tabLst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338138" algn="l"/>
              </a:tabLst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974" y="1918186"/>
            <a:ext cx="4696808" cy="2268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27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Yun-etal-Clouds-JAMES-December2017-f</Presentation>
    <Funding xmlns="98b00cf3-a6ce-40de-8923-f140beb786e9">SciDAC/ASR</Funding>
  </documentManagement>
</p:properties>
</file>

<file path=customXml/itemProps1.xml><?xml version="1.0" encoding="utf-8"?>
<ds:datastoreItem xmlns:ds="http://schemas.openxmlformats.org/officeDocument/2006/customXml" ds:itemID="{3EC9EC00-8B7C-4EF1-AE63-DCEE49ED21A9}"/>
</file>

<file path=customXml/itemProps2.xml><?xml version="1.0" encoding="utf-8"?>
<ds:datastoreItem xmlns:ds="http://schemas.openxmlformats.org/officeDocument/2006/customXml" ds:itemID="{6CAF5C7D-7D0B-498A-B1B9-236142F26395}"/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450</TotalTime>
  <Words>170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Yun-etal-Clouds-JAMES-December2017-f</dc:title>
  <dc:creator>Microsoft Office User</dc:creator>
  <dc:description/>
  <cp:lastModifiedBy>Dorsey, Kathryn S</cp:lastModifiedBy>
  <cp:revision>28</cp:revision>
  <cp:lastPrinted>2011-05-11T17:30:12Z</cp:lastPrinted>
  <dcterms:created xsi:type="dcterms:W3CDTF">2017-11-01T16:41:48Z</dcterms:created>
  <dcterms:modified xsi:type="dcterms:W3CDTF">2017-12-11T20:28:35Z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SciDAC/ASR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Yun-etal-Clouds-JAMES-December2017-f</vt:lpwstr>
  </property>
  <property fmtid="{D5CDD505-2E9C-101B-9397-08002B2CF9AE}" pid="8" name="SlideDescription">
    <vt:lpwstr/>
  </property>
</Properties>
</file>