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-76200"/>
            <a:ext cx="9144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Predicting </a:t>
            </a:r>
            <a:r>
              <a:rPr lang="en-US" sz="2400" b="1" dirty="0"/>
              <a:t>near-term changes in the Earth System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53009" y="5752981"/>
            <a:ext cx="703798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 smtClean="0"/>
              <a:t>Yeager</a:t>
            </a:r>
            <a:r>
              <a:rPr lang="en-US" sz="1200" dirty="0"/>
              <a:t>, S.G., G. </a:t>
            </a:r>
            <a:r>
              <a:rPr lang="en-US" sz="1200" dirty="0" err="1"/>
              <a:t>Danabasoglu</a:t>
            </a:r>
            <a:r>
              <a:rPr lang="en-US" sz="1200" dirty="0"/>
              <a:t>, </a:t>
            </a:r>
            <a:r>
              <a:rPr lang="en-US" sz="1200" b="1" dirty="0"/>
              <a:t>N. Rosenbloom, W. Strand, S.C. Bates, G.A. Meehl</a:t>
            </a:r>
            <a:r>
              <a:rPr lang="en-US" sz="1200" dirty="0"/>
              <a:t>, A. </a:t>
            </a:r>
            <a:r>
              <a:rPr lang="en-US" sz="1200" dirty="0" err="1"/>
              <a:t>Karspeck</a:t>
            </a:r>
            <a:r>
              <a:rPr lang="en-US" sz="1200" dirty="0"/>
              <a:t>, K. Lindsay, M.C. Long, </a:t>
            </a:r>
            <a:r>
              <a:rPr lang="en-US" sz="1200" b="1" dirty="0"/>
              <a:t>H. </a:t>
            </a:r>
            <a:r>
              <a:rPr lang="en-US" sz="1200" b="1" dirty="0" err="1"/>
              <a:t>Teng</a:t>
            </a:r>
            <a:r>
              <a:rPr lang="en-US" sz="1200" dirty="0"/>
              <a:t>, and N. </a:t>
            </a:r>
            <a:r>
              <a:rPr lang="en-US" sz="1200" dirty="0" err="1"/>
              <a:t>Lovenduski</a:t>
            </a:r>
            <a:r>
              <a:rPr lang="en-US" sz="1200" dirty="0"/>
              <a:t>, 2018:  Predicting near-term changes in the Earth System:  A large ensemble of initialized decadal prediction simulations using the Community Earth System Model</a:t>
            </a:r>
            <a:r>
              <a:rPr lang="en-US" sz="1200" i="1" dirty="0"/>
              <a:t>.  Bull. Amer. </a:t>
            </a:r>
            <a:r>
              <a:rPr lang="en-US" sz="1200" i="1" dirty="0" err="1"/>
              <a:t>Meteorol</a:t>
            </a:r>
            <a:r>
              <a:rPr lang="en-US" sz="1200" i="1" dirty="0"/>
              <a:t>. Soc.</a:t>
            </a:r>
            <a:r>
              <a:rPr lang="en-US" sz="1200" dirty="0"/>
              <a:t>, </a:t>
            </a:r>
            <a:r>
              <a:rPr lang="en-US" sz="1200" b="1" dirty="0"/>
              <a:t>99</a:t>
            </a:r>
            <a:r>
              <a:rPr lang="en-US" sz="1200" dirty="0"/>
              <a:t>, 1867—1886, doi:10.1175/BAMS-D-17-0098.1.  </a:t>
            </a:r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7126" y="1828800"/>
            <a:ext cx="50144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Research:  </a:t>
            </a:r>
          </a:p>
          <a:p>
            <a:r>
              <a:rPr lang="en-US" sz="1600" dirty="0" smtClean="0"/>
              <a:t>--Perform </a:t>
            </a:r>
            <a:r>
              <a:rPr lang="en-US" sz="1600" dirty="0"/>
              <a:t>new large ensemble set (CESM-DP-LE</a:t>
            </a:r>
            <a:r>
              <a:rPr lang="en-US" sz="1600" dirty="0" smtClean="0"/>
              <a:t>) </a:t>
            </a:r>
            <a:r>
              <a:rPr lang="en-US" sz="1600" dirty="0"/>
              <a:t>comprised of historical simulations that are integrated forward for 10 years following initialization on November 1st of each year between 1954 and </a:t>
            </a:r>
            <a:r>
              <a:rPr lang="en-US" sz="1600" dirty="0" smtClean="0"/>
              <a:t>2015</a:t>
            </a:r>
          </a:p>
          <a:p>
            <a:r>
              <a:rPr lang="en-US" sz="1600" dirty="0" smtClean="0"/>
              <a:t>--Each of 62 initial years has a 40 member ensemble; the entire set of </a:t>
            </a:r>
            <a:r>
              <a:rPr lang="en-US" sz="1600" dirty="0" err="1" smtClean="0"/>
              <a:t>hindcasts</a:t>
            </a:r>
            <a:r>
              <a:rPr lang="en-US" sz="1600" dirty="0" smtClean="0"/>
              <a:t> is 2480 historical integrations </a:t>
            </a:r>
          </a:p>
          <a:p>
            <a:r>
              <a:rPr lang="en-US" sz="1600" dirty="0" smtClean="0"/>
              <a:t>--Identify regions where there is significant skill (agreement between the initialized </a:t>
            </a:r>
            <a:r>
              <a:rPr lang="en-US" sz="1600" dirty="0" err="1" smtClean="0"/>
              <a:t>hindcasts</a:t>
            </a:r>
            <a:r>
              <a:rPr lang="en-US" sz="1600" dirty="0"/>
              <a:t> </a:t>
            </a:r>
            <a:r>
              <a:rPr lang="en-US" sz="1600" dirty="0" smtClean="0"/>
              <a:t>and observations) in the </a:t>
            </a:r>
            <a:r>
              <a:rPr lang="en-US" sz="1600" dirty="0" err="1" smtClean="0"/>
              <a:t>hindcasts</a:t>
            </a:r>
            <a:r>
              <a:rPr lang="en-US" sz="1600" dirty="0" smtClean="0"/>
              <a:t> to provide credibility for future decadal predictions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69381" y="3514819"/>
            <a:ext cx="3950819" cy="1057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0070C0"/>
                </a:solidFill>
              </a:rPr>
              <a:t>S</a:t>
            </a:r>
            <a:r>
              <a:rPr lang="en-US" sz="1050" dirty="0" smtClean="0">
                <a:solidFill>
                  <a:srgbClr val="0070C0"/>
                </a:solidFill>
              </a:rPr>
              <a:t>kill for SST predictions averaged over years 5-9 from the new decadal prediction large ensemble, top:  anomaly correlation coefficient for predicted SSTs compared to observations (darker red indicates higher skill); bottom: skill improvement from initialized predictions over persistence (darker red indicates better skill in the initialized predictions)</a:t>
            </a:r>
            <a:r>
              <a:rPr lang="en-US" sz="1050" dirty="0">
                <a:solidFill>
                  <a:srgbClr val="0070C0"/>
                </a:solidFill>
              </a:rPr>
              <a:t> </a:t>
            </a:r>
            <a:endParaRPr lang="en-US" sz="105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" y="4648200"/>
            <a:ext cx="8915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Impact</a:t>
            </a:r>
            <a:r>
              <a:rPr lang="en-US" sz="1600" u="sng" dirty="0" smtClean="0">
                <a:solidFill>
                  <a:srgbClr val="FF0000"/>
                </a:solidFill>
              </a:rPr>
              <a:t>:</a:t>
            </a:r>
            <a:r>
              <a:rPr lang="en-US" sz="1600" dirty="0" smtClean="0">
                <a:solidFill>
                  <a:srgbClr val="000000"/>
                </a:solidFill>
              </a:rPr>
              <a:t> T</a:t>
            </a:r>
            <a:r>
              <a:rPr lang="en-US" sz="1600" dirty="0" smtClean="0"/>
              <a:t>he new decadal prediction large ensemble exhibits </a:t>
            </a:r>
            <a:r>
              <a:rPr lang="en-US" sz="1600" dirty="0"/>
              <a:t>significant and potentially useful prediction skill for a wide range of fields, regions, and timescales, and it shows widespread improvement over </a:t>
            </a:r>
            <a:r>
              <a:rPr lang="en-US" sz="1600" dirty="0" smtClean="0"/>
              <a:t>persistence predictions and previous initialized systems.  For example, sea surface temperature (SST) shows significant prediction skill over much of the global ocean.   </a:t>
            </a:r>
            <a:endParaRPr lang="en-US" sz="1600" dirty="0"/>
          </a:p>
          <a:p>
            <a:endParaRPr lang="en-US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60198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52399" y="457200"/>
            <a:ext cx="54102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rgbClr val="FF0000"/>
                </a:solidFill>
              </a:rPr>
              <a:t>Objective: </a:t>
            </a:r>
            <a:r>
              <a:rPr lang="en-US" sz="1600" dirty="0"/>
              <a:t>I</a:t>
            </a:r>
            <a:r>
              <a:rPr lang="en-US" sz="1600" dirty="0" smtClean="0"/>
              <a:t>mprove </a:t>
            </a:r>
            <a:r>
              <a:rPr lang="en-US" sz="1600" dirty="0"/>
              <a:t>our foreknowledge, from years to a decade or more in advance, of impactful </a:t>
            </a:r>
            <a:r>
              <a:rPr lang="en-US" sz="1600" dirty="0" smtClean="0"/>
              <a:t>Earth System </a:t>
            </a:r>
            <a:r>
              <a:rPr lang="en-US" sz="1600" dirty="0"/>
              <a:t>changes that are a combination of internal and externally-forced </a:t>
            </a:r>
            <a:r>
              <a:rPr lang="en-US" sz="1600" dirty="0" smtClean="0"/>
              <a:t>variability that can be credibly simulated in a model initialized with observations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-1" y="6629400"/>
            <a:ext cx="2319868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8800" y="304800"/>
            <a:ext cx="3208338" cy="32766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1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18912</TotalTime>
  <Words>329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Rod</vt:lpstr>
      <vt:lpstr>Office Theme</vt:lpstr>
      <vt:lpstr>PowerPoint Presentation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160</cp:revision>
  <dcterms:created xsi:type="dcterms:W3CDTF">2016-01-21T12:20:43Z</dcterms:created>
  <dcterms:modified xsi:type="dcterms:W3CDTF">2018-11-05T18:29:28Z</dcterms:modified>
</cp:coreProperties>
</file>