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369" autoAdjust="0"/>
  </p:normalViewPr>
  <p:slideViewPr>
    <p:cSldViewPr snapToGrid="0">
      <p:cViewPr varScale="1">
        <p:scale>
          <a:sx n="59" d="100"/>
          <a:sy n="59" d="100"/>
        </p:scale>
        <p:origin x="590" y="62"/>
      </p:cViewPr>
      <p:guideLst/>
    </p:cSldViewPr>
  </p:slideViewPr>
  <p:notesTextViewPr>
    <p:cViewPr>
      <p:scale>
        <a:sx n="1" d="1"/>
        <a:sy n="1" d="1"/>
      </p:scale>
      <p:origin x="0" y="-57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DEBED9-42A7-47A6-A12F-DD9C6BA322FA}" type="datetimeFigureOut">
              <a:rPr lang="en-US" smtClean="0"/>
              <a:t>3/6/2018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38E788-BC76-493A-82A4-BD6F47428906}" type="slidenum">
              <a:rPr lang="en-US" smtClean="0"/>
              <a:t>‹#›</a:t>
            </a:fld>
            <a:endParaRPr lang="en-US"/>
          </a:p>
        </p:txBody>
      </p:sp>
    </p:spTree>
    <p:extLst>
      <p:ext uri="{BB962C8B-B14F-4D97-AF65-F5344CB8AC3E}">
        <p14:creationId xmlns:p14="http://schemas.microsoft.com/office/powerpoint/2010/main" val="1598942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63484F-2281-43B6-BFF6-93F70712FE1C}" type="slidenum">
              <a:rPr lang="en-US" altLang="en-US">
                <a:cs typeface="Arial" charset="0"/>
              </a:rPr>
              <a:pPr fontAlgn="base">
                <a:spcBef>
                  <a:spcPct val="0"/>
                </a:spcBef>
                <a:spcAft>
                  <a:spcPct val="0"/>
                </a:spcAft>
              </a:pPr>
              <a:t>1</a:t>
            </a:fld>
            <a:endParaRPr lang="en-US" altLang="en-US" dirty="0">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Slowed reductions in foreign emissions this century revealed the impact of rising domestic emissions in China.</a:t>
            </a:r>
          </a:p>
          <a:p>
            <a:r>
              <a:rPr lang="en-US" sz="1200" b="1" kern="1200" dirty="0" smtClean="0">
                <a:solidFill>
                  <a:schemeClr val="tx1"/>
                </a:solidFill>
                <a:effectLst/>
                <a:latin typeface="+mn-lt"/>
                <a:ea typeface="+mn-ea"/>
                <a:cs typeface="+mn-cs"/>
              </a:rPr>
              <a:t>The Science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Pollution in China—particularly in the heavily populated North China Plain—has shown steep increases since the beginning of the 21st century. A study by scientists at the U.S. Department of Energy’s Pacific Northwest National Laboratory revealed the influence of meteorology and domestic and foreign emissions on aerosol trends in China from 1980–2014. Researchers found that decreased reductions in foreign emissions, together with weakening of winds, explained about 25 percent of the increased aerosol trend in China this century compared to 1980–2000.</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Previous studies showed that fine aerosol particles can reach distant and remote areas via long-range transport, resulting in global effects on climate and air quality. However, contributions to aerosol in the North China Plain from distant foreign sources have stabilized since the beginning of the 21st century, and </a:t>
            </a:r>
            <a:r>
              <a:rPr lang="en-US" sz="1200" kern="1200" dirty="0" smtClean="0">
                <a:solidFill>
                  <a:schemeClr val="tx1"/>
                </a:solidFill>
                <a:effectLst/>
                <a:latin typeface="+mn-lt"/>
                <a:ea typeface="+mn-ea"/>
                <a:cs typeface="+mn-cs"/>
              </a:rPr>
              <a:t>limited further </a:t>
            </a:r>
            <a:r>
              <a:rPr lang="en-US" sz="1200" kern="1200" smtClean="0">
                <a:solidFill>
                  <a:schemeClr val="tx1"/>
                </a:solidFill>
                <a:effectLst/>
                <a:latin typeface="+mn-lt"/>
                <a:ea typeface="+mn-ea"/>
                <a:cs typeface="+mn-cs"/>
              </a:rPr>
              <a:t>reductions are </a:t>
            </a:r>
            <a:r>
              <a:rPr lang="en-US" sz="1200" kern="1200" dirty="0" smtClean="0">
                <a:solidFill>
                  <a:schemeClr val="tx1"/>
                </a:solidFill>
                <a:effectLst/>
                <a:latin typeface="+mn-lt"/>
                <a:ea typeface="+mn-ea"/>
                <a:cs typeface="+mn-cs"/>
              </a:rPr>
              <a:t>foreseen. Therefore, reducing local emissions is the most certain way to improve future air quality in the North China Plain.</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Rapid population and industrial growth in the North China Plain has led to poor air quality in the region characterized by high concentrations of particulate matter less than 2.5 microns in diameter (PM</a:t>
            </a:r>
            <a:r>
              <a:rPr lang="en-US" sz="1200" kern="1200" baseline="-25000" dirty="0" smtClean="0">
                <a:solidFill>
                  <a:schemeClr val="tx1"/>
                </a:solidFill>
                <a:effectLst/>
                <a:latin typeface="+mn-lt"/>
                <a:ea typeface="+mn-ea"/>
                <a:cs typeface="+mn-cs"/>
              </a:rPr>
              <a:t>2.5</a:t>
            </a:r>
            <a:r>
              <a:rPr lang="en-US" sz="1200" kern="1200" dirty="0" smtClean="0">
                <a:solidFill>
                  <a:schemeClr val="tx1"/>
                </a:solidFill>
                <a:effectLst/>
                <a:latin typeface="+mn-lt"/>
                <a:ea typeface="+mn-ea"/>
                <a:cs typeface="+mn-cs"/>
              </a:rPr>
              <a:t>). During the winter, haze events in the North China Plain and other parts of the country can be particularly extreme, as meteorological conditions stagnate and lead to an accumulation of aerosol particles in the atmosphere.</a:t>
            </a:r>
          </a:p>
          <a:p>
            <a:r>
              <a:rPr lang="en-US" sz="1200" kern="1200" dirty="0" smtClean="0">
                <a:solidFill>
                  <a:schemeClr val="tx1"/>
                </a:solidFill>
                <a:effectLst/>
                <a:latin typeface="+mn-lt"/>
                <a:ea typeface="+mn-ea"/>
                <a:cs typeface="+mn-cs"/>
              </a:rPr>
              <a:t>Researchers quantified the recent intensification of winter haze in China for the time period of 1980−2014, using an aerosol source tagging capability in the Community Atmosphere Model (version 5), a global aerosol-climate model. In particular, they looked at variations of wintertime PM</a:t>
            </a:r>
            <a:r>
              <a:rPr lang="en-US" sz="1200" kern="1200" baseline="-25000" dirty="0" smtClean="0">
                <a:solidFill>
                  <a:schemeClr val="tx1"/>
                </a:solidFill>
                <a:effectLst/>
                <a:latin typeface="+mn-lt"/>
                <a:ea typeface="+mn-ea"/>
                <a:cs typeface="+mn-cs"/>
              </a:rPr>
              <a:t>2.5</a:t>
            </a:r>
            <a:r>
              <a:rPr lang="en-US" sz="1200" kern="1200" dirty="0" smtClean="0">
                <a:solidFill>
                  <a:schemeClr val="tx1"/>
                </a:solidFill>
                <a:effectLst/>
                <a:latin typeface="+mn-lt"/>
                <a:ea typeface="+mn-ea"/>
                <a:cs typeface="+mn-cs"/>
              </a:rPr>
              <a:t> concentrations on decadal timescales for the North China Plain. They found that, over the last two decades of the 20th century, decreased foreign emissions offset by 13 percent the effect of China’s increasing domestic emissions on PM</a:t>
            </a:r>
            <a:r>
              <a:rPr lang="en-US" sz="1200" kern="1200" baseline="-25000" dirty="0" smtClean="0">
                <a:solidFill>
                  <a:schemeClr val="tx1"/>
                </a:solidFill>
                <a:effectLst/>
                <a:latin typeface="+mn-lt"/>
                <a:ea typeface="+mn-ea"/>
                <a:cs typeface="+mn-cs"/>
              </a:rPr>
              <a:t>2.5</a:t>
            </a:r>
            <a:r>
              <a:rPr lang="en-US" sz="1200" kern="1200" dirty="0" smtClean="0">
                <a:solidFill>
                  <a:schemeClr val="tx1"/>
                </a:solidFill>
                <a:effectLst/>
                <a:latin typeface="+mn-lt"/>
                <a:ea typeface="+mn-ea"/>
                <a:cs typeface="+mn-cs"/>
              </a:rPr>
              <a:t> concentrations. As foreign emissions stabilized after 2000, their counteracting effect almost disappeared, revealing the impact of China’s increasing domestic emissions. A decrease in foreign emission reductions along with weakening winds explained 25 percent of the increased PM</a:t>
            </a:r>
            <a:r>
              <a:rPr lang="en-US" sz="1200" kern="1200" baseline="-25000" dirty="0" smtClean="0">
                <a:solidFill>
                  <a:schemeClr val="tx1"/>
                </a:solidFill>
                <a:effectLst/>
                <a:latin typeface="+mn-lt"/>
                <a:ea typeface="+mn-ea"/>
                <a:cs typeface="+mn-cs"/>
              </a:rPr>
              <a:t>2.5</a:t>
            </a:r>
            <a:r>
              <a:rPr lang="en-US" sz="1200" kern="1200" dirty="0" smtClean="0">
                <a:solidFill>
                  <a:schemeClr val="tx1"/>
                </a:solidFill>
                <a:effectLst/>
                <a:latin typeface="+mn-lt"/>
                <a:ea typeface="+mn-ea"/>
                <a:cs typeface="+mn-cs"/>
              </a:rPr>
              <a:t> trend during 2000–2014 as compared to 1980–2000. These findings highlight the contribution of foreign emissions to historical changes in haze occurrence in the North China Plain that need to be taken into account in air quality studies.</a:t>
            </a:r>
          </a:p>
          <a:p>
            <a:pPr marL="0" marR="0" indent="0" algn="l" defTabSz="914400" rtl="0" eaLnBrk="1" fontAlgn="auto" latinLnBrk="0" hangingPunct="1">
              <a:lnSpc>
                <a:spcPct val="100000"/>
              </a:lnSpc>
              <a:spcBef>
                <a:spcPct val="0"/>
              </a:spcBef>
              <a:spcAft>
                <a:spcPts val="0"/>
              </a:spcAft>
              <a:buClrTx/>
              <a:buSzTx/>
              <a:buFontTx/>
              <a:buNone/>
              <a:tabLst/>
              <a:defRPr/>
            </a:pPr>
            <a:endParaRPr lang="en-US" sz="1000" dirty="0">
              <a:latin typeface="Calibri" charset="0"/>
            </a:endParaRPr>
          </a:p>
        </p:txBody>
      </p:sp>
    </p:spTree>
    <p:extLst>
      <p:ext uri="{BB962C8B-B14F-4D97-AF65-F5344CB8AC3E}">
        <p14:creationId xmlns:p14="http://schemas.microsoft.com/office/powerpoint/2010/main" val="816435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6356192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288929F4-C5A6-401A-A1C8-F9E29B57FF4B}" type="datetimeFigureOut">
              <a:rPr lang="en-US" altLang="en-US"/>
              <a:pPr>
                <a:defRPr/>
              </a:pPr>
              <a:t>3/6/2018</a:t>
            </a:fld>
            <a:endParaRPr lang="en-US" alt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38D836DC-8003-470E-BCFB-52F4AE687D37}" type="slidenum">
              <a:rPr lang="en-US" altLang="en-US"/>
              <a:pPr>
                <a:defRPr/>
              </a:pPr>
              <a:t>‹#›</a:t>
            </a:fld>
            <a:endParaRPr lang="en-US" altLang="en-US" dirty="0"/>
          </a:p>
        </p:txBody>
      </p:sp>
    </p:spTree>
    <p:extLst>
      <p:ext uri="{BB962C8B-B14F-4D97-AF65-F5344CB8AC3E}">
        <p14:creationId xmlns:p14="http://schemas.microsoft.com/office/powerpoint/2010/main" val="246391356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86656" y="70162"/>
            <a:ext cx="905734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200" b="1" dirty="0"/>
              <a:t>Intensification of China Haze Linked to Foreign Emissions</a:t>
            </a:r>
            <a:endParaRPr lang="en-US" sz="3200" dirty="0"/>
          </a:p>
        </p:txBody>
      </p:sp>
      <p:sp>
        <p:nvSpPr>
          <p:cNvPr id="3078" name="Text Box 6"/>
          <p:cNvSpPr txBox="1">
            <a:spLocks noChangeArrowheads="1"/>
          </p:cNvSpPr>
          <p:nvPr/>
        </p:nvSpPr>
        <p:spPr bwMode="auto">
          <a:xfrm>
            <a:off x="4519246" y="5993887"/>
            <a:ext cx="4393525"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buNone/>
            </a:pPr>
            <a:r>
              <a:rPr lang="en-US" sz="1000" dirty="0">
                <a:latin typeface="+mn-lt"/>
              </a:rPr>
              <a:t>Yang Y, H Wang, SJ Smith, R Zhang, S Lou, </a:t>
            </a:r>
            <a:r>
              <a:rPr lang="en-US" sz="1000" dirty="0"/>
              <a:t>Y Qian, </a:t>
            </a:r>
            <a:r>
              <a:rPr lang="en-US" sz="1000" dirty="0">
                <a:latin typeface="+mn-lt"/>
              </a:rPr>
              <a:t>P-L Ma, and PJ Rasch. 2018. “Recent Intensification of Winter Haze in China Linked to Foreign Emissions and Meteorology.” </a:t>
            </a:r>
            <a:r>
              <a:rPr lang="en-US" sz="1000" i="1" dirty="0">
                <a:latin typeface="+mn-lt"/>
              </a:rPr>
              <a:t>Scientific Reports</a:t>
            </a:r>
            <a:r>
              <a:rPr lang="en-US" sz="1000" dirty="0">
                <a:latin typeface="+mn-lt"/>
              </a:rPr>
              <a:t> 8:2107. DOI: 10.1038/s41598-018-20437-7</a:t>
            </a:r>
          </a:p>
        </p:txBody>
      </p:sp>
      <p:sp>
        <p:nvSpPr>
          <p:cNvPr id="3079" name="TextBox 9"/>
          <p:cNvSpPr txBox="1">
            <a:spLocks noChangeArrowheads="1"/>
          </p:cNvSpPr>
          <p:nvPr/>
        </p:nvSpPr>
        <p:spPr bwMode="auto">
          <a:xfrm>
            <a:off x="7640516" y="2248451"/>
            <a:ext cx="1272255"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200" b="1" dirty="0">
                <a:solidFill>
                  <a:srgbClr val="0000FF"/>
                </a:solidFill>
                <a:latin typeface="Arial" panose="020B0604020202020204" pitchFamily="34" charset="0"/>
                <a:cs typeface="Arial" panose="020B0604020202020204" pitchFamily="34" charset="0"/>
              </a:rPr>
              <a:t>Top: Modeled aerosols over China, with the North China Plain outlined. Bottom: </a:t>
            </a:r>
            <a:r>
              <a:rPr lang="en-US" sz="1200" b="1" dirty="0" smtClean="0">
                <a:solidFill>
                  <a:srgbClr val="0000FF"/>
                </a:solidFill>
                <a:latin typeface="Arial" panose="020B0604020202020204" pitchFamily="34" charset="0"/>
                <a:cs typeface="Arial" panose="020B0604020202020204" pitchFamily="34" charset="0"/>
              </a:rPr>
              <a:t>Normalized source </a:t>
            </a:r>
            <a:r>
              <a:rPr lang="en-US" sz="1200" b="1" dirty="0">
                <a:solidFill>
                  <a:srgbClr val="0000FF"/>
                </a:solidFill>
                <a:latin typeface="Arial" panose="020B0604020202020204" pitchFamily="34" charset="0"/>
                <a:cs typeface="Arial" panose="020B0604020202020204" pitchFamily="34" charset="0"/>
              </a:rPr>
              <a:t>contributions to PM</a:t>
            </a:r>
            <a:r>
              <a:rPr lang="en-US" sz="1200" b="1" baseline="-25000" dirty="0">
                <a:solidFill>
                  <a:srgbClr val="0000FF"/>
                </a:solidFill>
                <a:latin typeface="Arial" panose="020B0604020202020204" pitchFamily="34" charset="0"/>
                <a:cs typeface="Arial" panose="020B0604020202020204" pitchFamily="34" charset="0"/>
              </a:rPr>
              <a:t>2.5</a:t>
            </a:r>
            <a:r>
              <a:rPr lang="en-US" sz="1200" b="1" dirty="0">
                <a:solidFill>
                  <a:srgbClr val="0000FF"/>
                </a:solidFill>
                <a:latin typeface="Arial" panose="020B0604020202020204" pitchFamily="34" charset="0"/>
                <a:cs typeface="Arial" panose="020B0604020202020204" pitchFamily="34" charset="0"/>
              </a:rPr>
              <a:t> trends in the North China </a:t>
            </a:r>
            <a:r>
              <a:rPr lang="en-US" sz="1200" b="1" dirty="0" smtClean="0">
                <a:solidFill>
                  <a:srgbClr val="0000FF"/>
                </a:solidFill>
                <a:latin typeface="Arial" panose="020B0604020202020204" pitchFamily="34" charset="0"/>
                <a:cs typeface="Arial" panose="020B0604020202020204" pitchFamily="34" charset="0"/>
              </a:rPr>
              <a:t>Plain with the influence of meteorological changes removed.</a:t>
            </a:r>
            <a:endParaRPr lang="en-US" sz="1200" b="1" dirty="0">
              <a:solidFill>
                <a:srgbClr val="0000FF"/>
              </a:solidFill>
              <a:latin typeface="Arial" panose="020B0604020202020204" pitchFamily="34" charset="0"/>
              <a:cs typeface="Arial" panose="020B0604020202020204" pitchFamily="34" charset="0"/>
            </a:endParaRPr>
          </a:p>
        </p:txBody>
      </p:sp>
      <p:sp>
        <p:nvSpPr>
          <p:cNvPr id="12" name="Rectangle 4"/>
          <p:cNvSpPr>
            <a:spLocks noChangeArrowheads="1"/>
          </p:cNvSpPr>
          <p:nvPr/>
        </p:nvSpPr>
        <p:spPr bwMode="auto">
          <a:xfrm>
            <a:off x="103946" y="1230052"/>
            <a:ext cx="4230661" cy="545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ct val="15000"/>
              </a:spcBef>
            </a:pPr>
            <a:r>
              <a:rPr lang="en-US" altLang="en-US" sz="1800" b="1" dirty="0"/>
              <a:t>Objective</a:t>
            </a:r>
          </a:p>
          <a:p>
            <a:pPr eaLnBrk="1" hangingPunct="1">
              <a:spcBef>
                <a:spcPct val="15000"/>
              </a:spcBef>
              <a:buFont typeface="Arial" pitchFamily="34" charset="0"/>
              <a:buChar char="●"/>
            </a:pPr>
            <a:r>
              <a:rPr lang="en-US" altLang="en-US" sz="1600" dirty="0"/>
              <a:t>Examine causes of intensified aerosol pollution in the North China Plain since the beginning of the </a:t>
            </a:r>
            <a:r>
              <a:rPr lang="en-US" altLang="en-US" sz="1600" dirty="0" smtClean="0"/>
              <a:t>21st </a:t>
            </a:r>
            <a:r>
              <a:rPr lang="en-US" altLang="en-US" sz="1600" dirty="0"/>
              <a:t>century</a:t>
            </a:r>
          </a:p>
          <a:p>
            <a:pPr algn="ctr" eaLnBrk="1" hangingPunct="1">
              <a:spcBef>
                <a:spcPct val="15000"/>
              </a:spcBef>
            </a:pPr>
            <a:r>
              <a:rPr lang="en-US" altLang="en-US" sz="1800" b="1" dirty="0"/>
              <a:t>Approach</a:t>
            </a:r>
          </a:p>
          <a:p>
            <a:pPr eaLnBrk="1" hangingPunct="1">
              <a:spcBef>
                <a:spcPct val="15000"/>
              </a:spcBef>
              <a:buFont typeface="Arial" pitchFamily="34" charset="0"/>
              <a:buChar char="●"/>
            </a:pPr>
            <a:r>
              <a:rPr lang="en-US" altLang="en-US" sz="1600" dirty="0"/>
              <a:t>Perform a simulation for 1980−2014 with an</a:t>
            </a:r>
            <a:r>
              <a:rPr lang="en-US" altLang="en-US" sz="1600" dirty="0">
                <a:solidFill>
                  <a:srgbClr val="FF0000"/>
                </a:solidFill>
              </a:rPr>
              <a:t> </a:t>
            </a:r>
            <a:r>
              <a:rPr lang="en-US" altLang="en-US" sz="1600" dirty="0"/>
              <a:t>aerosol source tagging capability in the Community Atmosphere Model (version 5)</a:t>
            </a:r>
          </a:p>
          <a:p>
            <a:pPr eaLnBrk="1" hangingPunct="1">
              <a:spcBef>
                <a:spcPct val="15000"/>
              </a:spcBef>
              <a:buFont typeface="Arial" pitchFamily="34" charset="0"/>
              <a:buChar char="●"/>
            </a:pPr>
            <a:r>
              <a:rPr lang="en-US" altLang="en-US" sz="1600" dirty="0"/>
              <a:t>Analyze source contributions to trends of PM</a:t>
            </a:r>
            <a:r>
              <a:rPr lang="en-US" altLang="en-US" sz="1600" baseline="-25000" dirty="0"/>
              <a:t>2.5</a:t>
            </a:r>
            <a:r>
              <a:rPr lang="en-US" altLang="en-US" sz="1600" dirty="0"/>
              <a:t> (particulate matter less than 2.5 </a:t>
            </a:r>
            <a:r>
              <a:rPr lang="el-GR" altLang="en-US" sz="1600" dirty="0"/>
              <a:t>μ</a:t>
            </a:r>
            <a:r>
              <a:rPr lang="en-US" altLang="en-US" sz="1600" dirty="0"/>
              <a:t>m in diameter) in the North China Plain</a:t>
            </a:r>
          </a:p>
          <a:p>
            <a:pPr algn="ctr" eaLnBrk="1" hangingPunct="1">
              <a:spcBef>
                <a:spcPct val="15000"/>
              </a:spcBef>
            </a:pPr>
            <a:r>
              <a:rPr lang="en-US" altLang="en-US" sz="1800" b="1" dirty="0"/>
              <a:t>Impact</a:t>
            </a:r>
            <a:endParaRPr lang="en-US" altLang="en-US" sz="1600" dirty="0"/>
          </a:p>
          <a:p>
            <a:pPr eaLnBrk="1" hangingPunct="1">
              <a:spcBef>
                <a:spcPct val="15000"/>
              </a:spcBef>
              <a:buFont typeface="Arial" pitchFamily="34" charset="0"/>
              <a:buChar char="●"/>
            </a:pPr>
            <a:r>
              <a:rPr lang="en-US" altLang="en-US" sz="1600" dirty="0"/>
              <a:t>Over the last two decades of the 20th century, decreased foreign emissions offset by 13 percent the effect of China’s increasing domestic emissions on PM</a:t>
            </a:r>
            <a:r>
              <a:rPr lang="en-US" altLang="en-US" sz="1600" baseline="-25000" dirty="0"/>
              <a:t>2.5</a:t>
            </a:r>
            <a:r>
              <a:rPr lang="en-US" altLang="en-US" sz="1600" dirty="0"/>
              <a:t> </a:t>
            </a:r>
            <a:r>
              <a:rPr lang="en-US" altLang="en-US" sz="1600" dirty="0" smtClean="0"/>
              <a:t>concentrations</a:t>
            </a:r>
            <a:endParaRPr lang="en-US" altLang="en-US" sz="1600" dirty="0"/>
          </a:p>
          <a:p>
            <a:pPr eaLnBrk="1" hangingPunct="1">
              <a:spcBef>
                <a:spcPct val="15000"/>
              </a:spcBef>
              <a:buFont typeface="Arial" pitchFamily="34" charset="0"/>
              <a:buChar char="●"/>
            </a:pPr>
            <a:r>
              <a:rPr lang="en-US" altLang="en-US" sz="1600" dirty="0"/>
              <a:t>Decreased reductions in foreign emissions, together with weakening of winds, explained about 25 percent of the increased PM</a:t>
            </a:r>
            <a:r>
              <a:rPr lang="en-US" altLang="en-US" sz="1600" baseline="-25000" dirty="0"/>
              <a:t>2.5</a:t>
            </a:r>
            <a:r>
              <a:rPr lang="en-US" altLang="en-US" sz="1600" dirty="0"/>
              <a:t> trend during 2000−2014 compared to </a:t>
            </a:r>
            <a:r>
              <a:rPr lang="en-US" sz="1600" dirty="0"/>
              <a:t>1980–2000</a:t>
            </a:r>
            <a:endParaRPr lang="en-US" altLang="en-US" sz="1600" dirty="0"/>
          </a:p>
        </p:txBody>
      </p:sp>
      <p:pic>
        <p:nvPicPr>
          <p:cNvPr id="10" name="Picture 9">
            <a:extLst>
              <a:ext uri="{FF2B5EF4-FFF2-40B4-BE49-F238E27FC236}">
                <a16:creationId xmlns:a16="http://schemas.microsoft.com/office/drawing/2014/main" xmlns="" id="{36D4EA06-B63C-AB44-8E3F-74C4DC137260}"/>
              </a:ext>
            </a:extLst>
          </p:cNvPr>
          <p:cNvPicPr>
            <a:picLocks noChangeAspect="1"/>
          </p:cNvPicPr>
          <p:nvPr/>
        </p:nvPicPr>
        <p:blipFill rotWithShape="1">
          <a:blip r:embed="rId3">
            <a:extLst>
              <a:ext uri="{28A0092B-C50C-407E-A947-70E740481C1C}">
                <a14:useLocalDpi xmlns:a14="http://schemas.microsoft.com/office/drawing/2010/main" val="0"/>
              </a:ext>
            </a:extLst>
          </a:blip>
          <a:srcRect l="51548"/>
          <a:stretch/>
        </p:blipFill>
        <p:spPr>
          <a:xfrm>
            <a:off x="4416358" y="1256924"/>
            <a:ext cx="2986766" cy="4627418"/>
          </a:xfrm>
          <a:prstGeom prst="rect">
            <a:avLst/>
          </a:prstGeom>
        </p:spPr>
      </p:pic>
    </p:spTree>
    <p:extLst>
      <p:ext uri="{BB962C8B-B14F-4D97-AF65-F5344CB8AC3E}">
        <p14:creationId xmlns:p14="http://schemas.microsoft.com/office/powerpoint/2010/main" val="135727455"/>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Yang-etal-ChinaHaze-SciRep-February2018-f</Presentation>
    <Funding xmlns="98b00cf3-a6ce-40de-8923-f140beb786e9">RGCM</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B34F93-CF76-4F3F-A322-7D75AD8F2D2D}">
  <ds:schemaRefs>
    <ds:schemaRef ds:uri="http://schemas.microsoft.com/office/2006/metadata/properties"/>
    <ds:schemaRef ds:uri="http://www.w3.org/XML/1998/namespace"/>
    <ds:schemaRef ds:uri="http://schemas.microsoft.com/office/infopath/2007/PartnerControls"/>
    <ds:schemaRef ds:uri="http://purl.org/dc/dcmitype/"/>
    <ds:schemaRef ds:uri="http://purl.org/dc/elements/1.1/"/>
    <ds:schemaRef ds:uri="http://schemas.microsoft.com/office/2006/documentManagement/types"/>
    <ds:schemaRef ds:uri="http://schemas.microsoft.com/sharepoint/v3"/>
    <ds:schemaRef ds:uri="http://schemas.openxmlformats.org/package/2006/metadata/core-properties"/>
    <ds:schemaRef ds:uri="98b00cf3-a6ce-40de-8923-f140beb786e9"/>
    <ds:schemaRef ds:uri="http://purl.org/dc/terms/"/>
  </ds:schemaRefs>
</ds:datastoreItem>
</file>

<file path=customXml/itemProps2.xml><?xml version="1.0" encoding="utf-8"?>
<ds:datastoreItem xmlns:ds="http://schemas.openxmlformats.org/officeDocument/2006/customXml" ds:itemID="{6CC17E0E-3033-4464-8393-529F1A152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15834</TotalTime>
  <Words>643</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MS PGothic</vt: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Yang-Wang-etal-ChinaHaze-SciRep-February2018-f</dc:title>
  <dc:creator>Steve.Ghan@pnnl.gov</dc:creator>
  <dc:description/>
  <cp:lastModifiedBy>Roeder, Lynne R</cp:lastModifiedBy>
  <cp:revision>211</cp:revision>
  <cp:lastPrinted>2011-05-11T17:30:12Z</cp:lastPrinted>
  <dcterms:created xsi:type="dcterms:W3CDTF">2014-01-03T21:30:52Z</dcterms:created>
  <dcterms:modified xsi:type="dcterms:W3CDTF">2018-03-06T17:58:38Z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property>
  <property fmtid="{D5CDD505-2E9C-101B-9397-08002B2CF9AE}" pid="6" name="ContentTypeId">
    <vt:lpwstr>0x010100A22E315B1F3C42B49A0E90D2F9AB5AB100A3ADA40348D53C4EA114B46FA9468BEB</vt:lpwstr>
  </property>
  <property fmtid="{D5CDD505-2E9C-101B-9397-08002B2CF9AE}" pid="7" name="ContentType">
    <vt:lpwstr>Slide</vt:lpwstr>
  </property>
  <property fmtid="{D5CDD505-2E9C-101B-9397-08002B2CF9AE}" pid="8" name="Presentation">
    <vt:lpwstr>Yang-Wang-etal-ChinaHaze-SciRep-February2018-f</vt:lpwstr>
  </property>
  <property fmtid="{D5CDD505-2E9C-101B-9397-08002B2CF9AE}" pid="9" name="SlideDescription">
    <vt:lpwstr/>
  </property>
  <property fmtid="{D5CDD505-2E9C-101B-9397-08002B2CF9AE}" pid="10" name="FY">
    <vt:lpwstr/>
  </property>
  <property fmtid="{D5CDD505-2E9C-101B-9397-08002B2CF9AE}" pid="11" name="Funding">
    <vt:lpwstr>SciDAC</vt:lpwstr>
  </property>
</Properties>
</file>