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sldIdLst>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llet, Melissae S" initials="FMS" lastIdx="1" clrIdx="0">
    <p:extLst>
      <p:ext uri="{19B8F6BF-5375-455C-9EA6-DF929625EA0E}">
        <p15:presenceInfo xmlns:p15="http://schemas.microsoft.com/office/powerpoint/2012/main" userId="S::melissae.fellet@pnnl.gov::3bb9604c-107c-4473-8908-94bc83f21ffa" providerId="AD"/>
      </p:ext>
    </p:extLst>
  </p:cmAuthor>
  <p:cmAuthor id="2" name="Himes, Catherine L" initials="HCL" lastIdx="9" clrIdx="1">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897"/>
  </p:normalViewPr>
  <p:slideViewPr>
    <p:cSldViewPr snapToGrid="0" snapToObjects="1">
      <p:cViewPr varScale="1">
        <p:scale>
          <a:sx n="62" d="100"/>
          <a:sy n="62" d="100"/>
        </p:scale>
        <p:origin x="14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7EEC38-EA0B-D248-80DA-DAEA2777FDA4}"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105652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EEC38-EA0B-D248-80DA-DAEA2777FDA4}"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3500136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EEC38-EA0B-D248-80DA-DAEA2777FDA4}"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45269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EEC38-EA0B-D248-80DA-DAEA2777FDA4}"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277590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EEC38-EA0B-D248-80DA-DAEA2777FDA4}"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18143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7EEC38-EA0B-D248-80DA-DAEA2777FDA4}"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326880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7EEC38-EA0B-D248-80DA-DAEA2777FDA4}"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82733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7EEC38-EA0B-D248-80DA-DAEA2777FDA4}"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367489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EEC38-EA0B-D248-80DA-DAEA2777FDA4}"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118585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7EEC38-EA0B-D248-80DA-DAEA2777FDA4}"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356863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7EEC38-EA0B-D248-80DA-DAEA2777FDA4}"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24BBC-A065-7B42-86B8-C7215FD6305D}" type="slidenum">
              <a:rPr lang="en-US" smtClean="0"/>
              <a:t>‹#›</a:t>
            </a:fld>
            <a:endParaRPr lang="en-US"/>
          </a:p>
        </p:txBody>
      </p:sp>
    </p:spTree>
    <p:extLst>
      <p:ext uri="{BB962C8B-B14F-4D97-AF65-F5344CB8AC3E}">
        <p14:creationId xmlns:p14="http://schemas.microsoft.com/office/powerpoint/2010/main" val="247335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EEC38-EA0B-D248-80DA-DAEA2777FDA4}" type="datetimeFigureOut">
              <a:rPr lang="en-US" smtClean="0"/>
              <a:t>5/6/2020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024BBC-A065-7B42-86B8-C7215FD6305D}" type="slidenum">
              <a:rPr lang="en-US" smtClean="0"/>
              <a:t>‹#›</a:t>
            </a:fld>
            <a:endParaRPr lang="en-US"/>
          </a:p>
        </p:txBody>
      </p:sp>
    </p:spTree>
    <p:extLst>
      <p:ext uri="{BB962C8B-B14F-4D97-AF65-F5344CB8AC3E}">
        <p14:creationId xmlns:p14="http://schemas.microsoft.com/office/powerpoint/2010/main" val="3046208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B02FEEEB-E150-3F4A-8939-A1BCF2D1049A}"/>
              </a:ext>
            </a:extLst>
          </p:cNvPr>
          <p:cNvSpPr>
            <a:spLocks noChangeArrowheads="1"/>
          </p:cNvSpPr>
          <p:nvPr/>
        </p:nvSpPr>
        <p:spPr bwMode="auto">
          <a:xfrm>
            <a:off x="94594" y="57610"/>
            <a:ext cx="891895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zh-CN" sz="3000" b="1" dirty="0">
                <a:latin typeface="Arial" panose="020B0604020202020204" pitchFamily="34" charset="0"/>
              </a:rPr>
              <a:t>Coupled Models I</a:t>
            </a:r>
            <a:r>
              <a:rPr lang="en-US" sz="3000" b="1" dirty="0">
                <a:latin typeface="Arial" panose="020B0604020202020204" pitchFamily="34" charset="0"/>
              </a:rPr>
              <a:t>mprove Monsoon Precipitation Simulation via Bias Compensation</a:t>
            </a:r>
          </a:p>
        </p:txBody>
      </p:sp>
      <p:sp>
        <p:nvSpPr>
          <p:cNvPr id="5" name="Rectangle 4">
            <a:extLst>
              <a:ext uri="{FF2B5EF4-FFF2-40B4-BE49-F238E27FC236}">
                <a16:creationId xmlns:a16="http://schemas.microsoft.com/office/drawing/2014/main" id="{F2DDAA12-274C-844D-84BE-47C6AC844FFE}"/>
              </a:ext>
            </a:extLst>
          </p:cNvPr>
          <p:cNvSpPr>
            <a:spLocks noChangeArrowheads="1"/>
          </p:cNvSpPr>
          <p:nvPr/>
        </p:nvSpPr>
        <p:spPr bwMode="auto">
          <a:xfrm>
            <a:off x="48768" y="1075996"/>
            <a:ext cx="4059936" cy="5644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ctr">
              <a:spcBef>
                <a:spcPct val="15000"/>
              </a:spcBef>
              <a:defRPr/>
            </a:pPr>
            <a:r>
              <a:rPr lang="en-US" sz="1400" b="1" dirty="0">
                <a:solidFill>
                  <a:prstClr val="black"/>
                </a:solidFill>
              </a:rPr>
              <a:t>Objective</a:t>
            </a:r>
          </a:p>
          <a:p>
            <a:pPr marL="283464" indent="-283464">
              <a:spcBef>
                <a:spcPct val="15000"/>
              </a:spcBef>
              <a:buFont typeface="Arial" pitchFamily="34" charset="0"/>
              <a:buChar char="●"/>
              <a:defRPr/>
            </a:pPr>
            <a:r>
              <a:rPr lang="en-US" sz="1400" dirty="0">
                <a:solidFill>
                  <a:prstClr val="black"/>
                </a:solidFill>
              </a:rPr>
              <a:t>To understand how air–sea coupling improves monsoon precipitation coupled simulations relative to atmosphere-only simulations</a:t>
            </a:r>
          </a:p>
          <a:p>
            <a:pPr>
              <a:spcBef>
                <a:spcPct val="15000"/>
              </a:spcBef>
              <a:defRPr/>
            </a:pPr>
            <a:endParaRPr lang="en-US" sz="1400" b="1" dirty="0">
              <a:solidFill>
                <a:prstClr val="black"/>
              </a:solidFill>
            </a:endParaRPr>
          </a:p>
          <a:p>
            <a:pPr marL="228600" indent="-228600" algn="ctr">
              <a:spcBef>
                <a:spcPct val="15000"/>
              </a:spcBef>
              <a:defRPr/>
            </a:pPr>
            <a:r>
              <a:rPr lang="en-US" sz="1400" b="1" dirty="0">
                <a:solidFill>
                  <a:prstClr val="black"/>
                </a:solidFill>
              </a:rPr>
              <a:t>Approach</a:t>
            </a:r>
          </a:p>
          <a:p>
            <a:pPr marL="283464" indent="-283464">
              <a:spcBef>
                <a:spcPts val="252"/>
              </a:spcBef>
              <a:buFont typeface="Arial" pitchFamily="34" charset="0"/>
              <a:buChar char="●"/>
              <a:defRPr/>
            </a:pPr>
            <a:r>
              <a:rPr lang="en-US" sz="1400" dirty="0">
                <a:solidFill>
                  <a:prstClr val="black"/>
                </a:solidFill>
              </a:rPr>
              <a:t>Used simulations from 18 pairs of atmosphere-only and coupled models from the </a:t>
            </a:r>
            <a:r>
              <a:rPr lang="en-US" sz="1400" dirty="0"/>
              <a:t>Coupled Model </a:t>
            </a:r>
            <a:r>
              <a:rPr lang="en-US" sz="1400" dirty="0" err="1"/>
              <a:t>Intercomparison</a:t>
            </a:r>
            <a:r>
              <a:rPr lang="en-US" sz="1400" dirty="0"/>
              <a:t> Project phase 5</a:t>
            </a:r>
            <a:r>
              <a:rPr lang="en-US" dirty="0"/>
              <a:t> </a:t>
            </a:r>
            <a:r>
              <a:rPr lang="en-US" sz="1400" dirty="0">
                <a:solidFill>
                  <a:prstClr val="black"/>
                </a:solidFill>
              </a:rPr>
              <a:t>(CIMP5) to study the impacts of air–sea coupling on monsoon precipitation simulations</a:t>
            </a:r>
          </a:p>
          <a:p>
            <a:pPr marL="283464" indent="-283464">
              <a:spcBef>
                <a:spcPts val="252"/>
              </a:spcBef>
              <a:buFont typeface="Arial" pitchFamily="34" charset="0"/>
              <a:buChar char="●"/>
              <a:defRPr/>
            </a:pPr>
            <a:r>
              <a:rPr lang="en-US" sz="1400" dirty="0">
                <a:solidFill>
                  <a:prstClr val="black"/>
                </a:solidFill>
              </a:rPr>
              <a:t>Diagnosed the surface energy budgets in the simulations to </a:t>
            </a:r>
            <a:r>
              <a:rPr lang="en-US" altLang="zh-CN" sz="1400" dirty="0">
                <a:solidFill>
                  <a:prstClr val="black"/>
                </a:solidFill>
              </a:rPr>
              <a:t>demonstrate how improved </a:t>
            </a:r>
            <a:r>
              <a:rPr lang="en-US" sz="1400" dirty="0">
                <a:solidFill>
                  <a:prstClr val="black"/>
                </a:solidFill>
              </a:rPr>
              <a:t>monsoon precipitation in coupled simulations is a result of </a:t>
            </a:r>
            <a:r>
              <a:rPr lang="en-US" altLang="zh-CN" sz="1400" dirty="0">
                <a:solidFill>
                  <a:prstClr val="black"/>
                </a:solidFill>
              </a:rPr>
              <a:t>air–sea bias compensation</a:t>
            </a:r>
            <a:endParaRPr lang="en-US" sz="1400" dirty="0">
              <a:solidFill>
                <a:prstClr val="black"/>
              </a:solidFill>
            </a:endParaRPr>
          </a:p>
          <a:p>
            <a:pPr>
              <a:spcBef>
                <a:spcPct val="15000"/>
              </a:spcBef>
              <a:defRPr/>
            </a:pPr>
            <a:endParaRPr lang="en-US" sz="1400" dirty="0">
              <a:solidFill>
                <a:prstClr val="black"/>
              </a:solidFill>
            </a:endParaRPr>
          </a:p>
          <a:p>
            <a:pPr marL="228600" indent="-228600"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zh-CN" sz="1400" dirty="0">
                <a:solidFill>
                  <a:prstClr val="black"/>
                </a:solidFill>
              </a:rPr>
              <a:t>A better atmosphere model is key to simultaneously improving the simulations of East Asian monsoon precipitation and sea surface temperature</a:t>
            </a:r>
            <a:endParaRPr lang="en-US" sz="1400" dirty="0">
              <a:solidFill>
                <a:prstClr val="black"/>
              </a:solidFill>
            </a:endParaRPr>
          </a:p>
          <a:p>
            <a:pPr marL="283464" indent="-283464">
              <a:spcBef>
                <a:spcPct val="15000"/>
              </a:spcBef>
              <a:buFont typeface="Arial" panose="020B0604020202020204" pitchFamily="34" charset="0"/>
              <a:buChar char="●"/>
            </a:pPr>
            <a:r>
              <a:rPr lang="en-US" sz="1400" dirty="0">
                <a:solidFill>
                  <a:prstClr val="black"/>
                </a:solidFill>
              </a:rPr>
              <a:t>This knowledge emphasizes the need to improve atmosphere models to provide more credible projections of the future changes in monsoon precipitation by coupled models</a:t>
            </a:r>
          </a:p>
          <a:p>
            <a:pPr marL="214308" indent="-214308">
              <a:spcBef>
                <a:spcPct val="15000"/>
              </a:spcBef>
              <a:buFont typeface="Arial" pitchFamily="34" charset="0"/>
              <a:buChar char="●"/>
              <a:defRPr/>
            </a:pPr>
            <a:endParaRPr lang="en-US" sz="1050" dirty="0">
              <a:solidFill>
                <a:prstClr val="black"/>
              </a:solidFill>
            </a:endParaRPr>
          </a:p>
        </p:txBody>
      </p:sp>
      <p:sp>
        <p:nvSpPr>
          <p:cNvPr id="8" name="TextBox 7">
            <a:extLst>
              <a:ext uri="{FF2B5EF4-FFF2-40B4-BE49-F238E27FC236}">
                <a16:creationId xmlns:a16="http://schemas.microsoft.com/office/drawing/2014/main" id="{0DD7A186-F6EE-184C-9F70-B36208C5F1B2}"/>
              </a:ext>
            </a:extLst>
          </p:cNvPr>
          <p:cNvSpPr txBox="1"/>
          <p:nvPr/>
        </p:nvSpPr>
        <p:spPr>
          <a:xfrm>
            <a:off x="4352544" y="5918702"/>
            <a:ext cx="4563471" cy="707886"/>
          </a:xfrm>
          <a:prstGeom prst="rect">
            <a:avLst/>
          </a:prstGeom>
          <a:noFill/>
          <a:ln>
            <a:solidFill>
              <a:schemeClr val="tx1"/>
            </a:solidFill>
          </a:ln>
        </p:spPr>
        <p:txBody>
          <a:bodyPr wrap="square" rtlCol="0">
            <a:spAutoFit/>
          </a:bodyPr>
          <a:lstStyle/>
          <a:p>
            <a:r>
              <a:rPr lang="en-US" sz="1000" dirty="0"/>
              <a:t>Yang B, Y Zhang, Qian Y, Song F, Leung L, Wu P, Guo Z, Lu Y, and Huang A. 2019. “</a:t>
            </a:r>
            <a:r>
              <a:rPr lang="en-US" sz="1000"/>
              <a:t>Better Monsoon </a:t>
            </a:r>
            <a:r>
              <a:rPr lang="en-US" sz="1000" dirty="0"/>
              <a:t>Precipitation in Coupled Climate Models due to Bias Compensation,” </a:t>
            </a:r>
            <a:r>
              <a:rPr lang="en-US" sz="1000" i="1" dirty="0" err="1"/>
              <a:t>npj</a:t>
            </a:r>
            <a:r>
              <a:rPr lang="en-US" sz="1000" i="1" dirty="0"/>
              <a:t> Climate and Atmospheric Science</a:t>
            </a:r>
            <a:r>
              <a:rPr lang="en-US" sz="1000" dirty="0"/>
              <a:t> 2, 43.</a:t>
            </a:r>
          </a:p>
          <a:p>
            <a:r>
              <a:rPr lang="en-US" sz="1000" dirty="0"/>
              <a:t>DOI: 10.1038/s41612-019-0100-x</a:t>
            </a:r>
          </a:p>
        </p:txBody>
      </p:sp>
      <p:pic>
        <p:nvPicPr>
          <p:cNvPr id="6" name="图片 5"/>
          <p:cNvPicPr>
            <a:picLocks noChangeAspect="1"/>
          </p:cNvPicPr>
          <p:nvPr/>
        </p:nvPicPr>
        <p:blipFill rotWithShape="1">
          <a:blip r:embed="rId2">
            <a:extLst>
              <a:ext uri="{28A0092B-C50C-407E-A947-70E740481C1C}">
                <a14:useLocalDpi xmlns:a14="http://schemas.microsoft.com/office/drawing/2010/main" val="0"/>
              </a:ext>
            </a:extLst>
          </a:blip>
          <a:srcRect t="21424"/>
          <a:stretch/>
        </p:blipFill>
        <p:spPr>
          <a:xfrm>
            <a:off x="3897874" y="2081233"/>
            <a:ext cx="5018141" cy="2130201"/>
          </a:xfrm>
          <a:prstGeom prst="rect">
            <a:avLst/>
          </a:prstGeom>
        </p:spPr>
      </p:pic>
      <p:sp>
        <p:nvSpPr>
          <p:cNvPr id="2" name="TextBox 1">
            <a:extLst>
              <a:ext uri="{FF2B5EF4-FFF2-40B4-BE49-F238E27FC236}">
                <a16:creationId xmlns:a16="http://schemas.microsoft.com/office/drawing/2014/main" id="{909A6352-214B-6C47-AA43-E7CEE7459904}"/>
              </a:ext>
            </a:extLst>
          </p:cNvPr>
          <p:cNvSpPr txBox="1"/>
          <p:nvPr/>
        </p:nvSpPr>
        <p:spPr>
          <a:xfrm>
            <a:off x="4270864" y="4380414"/>
            <a:ext cx="4742688" cy="1569660"/>
          </a:xfrm>
          <a:prstGeom prst="rect">
            <a:avLst/>
          </a:prstGeom>
          <a:noFill/>
        </p:spPr>
        <p:txBody>
          <a:bodyPr wrap="square" rtlCol="0">
            <a:spAutoFit/>
          </a:bodyPr>
          <a:lstStyle/>
          <a:p>
            <a:r>
              <a:rPr lang="en-US" sz="1200" b="1" dirty="0">
                <a:solidFill>
                  <a:srgbClr val="0000FF"/>
                </a:solidFill>
                <a:latin typeface="Arial" panose="020B0604020202020204" pitchFamily="34" charset="0"/>
                <a:cs typeface="Arial" panose="020B0604020202020204" pitchFamily="34" charset="0"/>
              </a:rPr>
              <a:t>Positive feedbacks between atmospheric and ocean processes mean cold sea surface temperature (SST) reduce precipitation. That means simulations with large atmospheric errors benefit more from coupling with sea models than simulations with smaller atmospheric errors. Coupled models predict monsoon precipitation in East Asia better than predictions that only consider atmospheric processes.</a:t>
            </a:r>
          </a:p>
          <a:p>
            <a:endParaRPr lang="en-US" sz="12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4659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574489-5E9F-4FE2-A46A-CF6A33D4A9AE}">
  <ds:schemaRefs>
    <ds:schemaRef ds:uri="http://purl.org/dc/elements/1.1/"/>
    <ds:schemaRef ds:uri="http://schemas.microsoft.com/office/2006/documentManagement/types"/>
    <ds:schemaRef ds:uri="3f367a74-7294-440b-bcf2-615eafc1d48f"/>
    <ds:schemaRef ds:uri="http://purl.org/dc/dcmitype/"/>
    <ds:schemaRef ds:uri="http://purl.org/dc/terms/"/>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065A058-2A18-4CA0-A6E0-ED46F2043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832</TotalTime>
  <Words>245</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Zhao</dc:creator>
  <cp:lastModifiedBy>Fellet, Melissae S</cp:lastModifiedBy>
  <cp:revision>22</cp:revision>
  <dcterms:created xsi:type="dcterms:W3CDTF">2019-11-27T18:05:11Z</dcterms:created>
  <dcterms:modified xsi:type="dcterms:W3CDTF">2020-05-06T16:11:25Z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0x010100A22E315B1F3C42B49A0E90D2F9AB5AB100DD0966E738D64E49B965032E22FBBBFF</vt:lpwstr>
  </property>
</Properties>
</file>