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940" autoAdjust="0"/>
  </p:normalViewPr>
  <p:slideViewPr>
    <p:cSldViewPr snapToGrid="0">
      <p:cViewPr varScale="1">
        <p:scale>
          <a:sx n="74" d="100"/>
          <a:sy n="74" d="100"/>
        </p:scale>
        <p:origin x="158" y="77"/>
      </p:cViewPr>
      <p:guideLst/>
    </p:cSldViewPr>
  </p:slideViewPr>
  <p:notesTextViewPr>
    <p:cViewPr>
      <p:scale>
        <a:sx n="1" d="1"/>
        <a:sy n="1" d="1"/>
      </p:scale>
      <p:origin x="0" y="-314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958490-3717-4FF5-BADE-E527E5C716D0}" type="datetimeFigureOut">
              <a:rPr lang="en-US" smtClean="0"/>
              <a:t>3/6/2018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277BB1-2D2A-458F-8058-7054D29AA74F}" type="slidenum">
              <a:rPr lang="en-US" smtClean="0"/>
              <a:t>‹#›</a:t>
            </a:fld>
            <a:endParaRPr lang="en-US"/>
          </a:p>
        </p:txBody>
      </p:sp>
    </p:spTree>
    <p:extLst>
      <p:ext uri="{BB962C8B-B14F-4D97-AF65-F5344CB8AC3E}">
        <p14:creationId xmlns:p14="http://schemas.microsoft.com/office/powerpoint/2010/main" val="198827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0250" indent="-280988">
              <a:defRPr>
                <a:solidFill>
                  <a:schemeClr val="tx1"/>
                </a:solidFill>
                <a:latin typeface="Calibri" pitchFamily="34" charset="0"/>
              </a:defRPr>
            </a:lvl2pPr>
            <a:lvl3pPr marL="1123950" indent="-223838">
              <a:defRPr>
                <a:solidFill>
                  <a:schemeClr val="tx1"/>
                </a:solidFill>
                <a:latin typeface="Calibri" pitchFamily="34" charset="0"/>
              </a:defRPr>
            </a:lvl3pPr>
            <a:lvl4pPr marL="1573213" indent="-223838">
              <a:defRPr>
                <a:solidFill>
                  <a:schemeClr val="tx1"/>
                </a:solidFill>
                <a:latin typeface="Calibri" pitchFamily="34" charset="0"/>
              </a:defRPr>
            </a:lvl4pPr>
            <a:lvl5pPr marL="2022475" indent="-223838">
              <a:defRPr>
                <a:solidFill>
                  <a:schemeClr val="tx1"/>
                </a:solidFill>
                <a:latin typeface="Calibri" pitchFamily="34" charset="0"/>
              </a:defRPr>
            </a:lvl5pPr>
            <a:lvl6pPr marL="2479675" indent="-223838" fontAlgn="base">
              <a:spcBef>
                <a:spcPct val="0"/>
              </a:spcBef>
              <a:spcAft>
                <a:spcPct val="0"/>
              </a:spcAft>
              <a:defRPr>
                <a:solidFill>
                  <a:schemeClr val="tx1"/>
                </a:solidFill>
                <a:latin typeface="Calibri" pitchFamily="34" charset="0"/>
              </a:defRPr>
            </a:lvl6pPr>
            <a:lvl7pPr marL="2936875" indent="-223838" fontAlgn="base">
              <a:spcBef>
                <a:spcPct val="0"/>
              </a:spcBef>
              <a:spcAft>
                <a:spcPct val="0"/>
              </a:spcAft>
              <a:defRPr>
                <a:solidFill>
                  <a:schemeClr val="tx1"/>
                </a:solidFill>
                <a:latin typeface="Calibri" pitchFamily="34" charset="0"/>
              </a:defRPr>
            </a:lvl7pPr>
            <a:lvl8pPr marL="3394075" indent="-223838" fontAlgn="base">
              <a:spcBef>
                <a:spcPct val="0"/>
              </a:spcBef>
              <a:spcAft>
                <a:spcPct val="0"/>
              </a:spcAft>
              <a:defRPr>
                <a:solidFill>
                  <a:schemeClr val="tx1"/>
                </a:solidFill>
                <a:latin typeface="Calibri" pitchFamily="34" charset="0"/>
              </a:defRPr>
            </a:lvl8pPr>
            <a:lvl9pPr marL="3851275" indent="-223838"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2163484F-2281-43B6-BFF6-93F70712FE1C}" type="slidenum">
              <a:rPr lang="en-US" altLang="en-US">
                <a:cs typeface="Arial" charset="0"/>
              </a:rPr>
              <a:pPr fontAlgn="base">
                <a:spcBef>
                  <a:spcPct val="0"/>
                </a:spcBef>
                <a:spcAft>
                  <a:spcPct val="0"/>
                </a:spcAft>
              </a:pPr>
              <a:t>1</a:t>
            </a:fld>
            <a:endParaRPr lang="en-US" altLang="en-US">
              <a:cs typeface="Arial" charset="0"/>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smtClean="0">
                <a:solidFill>
                  <a:schemeClr val="tx1"/>
                </a:solidFill>
                <a:effectLst/>
                <a:latin typeface="+mn-lt"/>
                <a:ea typeface="+mn-ea"/>
                <a:cs typeface="+mn-cs"/>
              </a:rPr>
              <a:t>Scientists found that cooling from sulfate aerosols can partially offset Arctic warming from absorbing aerosols. </a:t>
            </a:r>
          </a:p>
          <a:p>
            <a:r>
              <a:rPr lang="en-US" sz="1200" b="1" kern="1200" dirty="0" smtClean="0">
                <a:solidFill>
                  <a:schemeClr val="tx1"/>
                </a:solidFill>
                <a:effectLst/>
                <a:latin typeface="+mn-lt"/>
                <a:ea typeface="+mn-ea"/>
                <a:cs typeface="+mn-cs"/>
              </a:rPr>
              <a:t>The Science</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Long-range transport of aerosols from mid-latitudes in the Northern Hemisphere can increase aerosol concentrations in the Arctic. Depending on the source, these aerosols perturb the Arctic energy balance by absorbing or scattering energy, heating or cooling the atmosphere and surface. Scientists at the U.S. Department of Energy’s Pacific Northwest National Laboratory analyzed 16 source regions or sectors of sulfate aerosols to determine how much influence each individual source exerts on energy balance in the Arctic.</a:t>
            </a:r>
          </a:p>
          <a:p>
            <a:r>
              <a:rPr lang="en-US" sz="1200" b="1" kern="1200" dirty="0" smtClean="0">
                <a:solidFill>
                  <a:schemeClr val="tx1"/>
                </a:solidFill>
                <a:effectLst/>
                <a:latin typeface="+mn-lt"/>
                <a:ea typeface="+mn-ea"/>
                <a:cs typeface="+mn-cs"/>
              </a:rPr>
              <a:t>The Impact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Researchers found that meteorology drives the seasonality of contributions to Arctic sulfate concentrations from remote sources, and cooling from sulfates can partially offset Arctic warming from absorbing aerosols, such as black carbon. Knowing the source of sulfate in the Arctic and its contribution to energy balance is important for understanding Arctic climate change.</a:t>
            </a:r>
          </a:p>
          <a:p>
            <a:r>
              <a:rPr lang="en-US" sz="1200" b="1" kern="1200" dirty="0" smtClean="0">
                <a:solidFill>
                  <a:schemeClr val="tx1"/>
                </a:solidFill>
                <a:effectLst/>
                <a:latin typeface="+mn-lt"/>
                <a:ea typeface="+mn-ea"/>
                <a:cs typeface="+mn-cs"/>
              </a:rPr>
              <a:t>Summary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Sulfate compounds (commonly called sulfate) are produced by power plants and industrial processes, and are also found in nature. These aerosols can affect Earth’s energy balance by scattering heat from the sun. To quantify these interactions and their influence on Arctic climate, researchers performed simulations using the Community Earth System Model equipped with an explicit sulfur source tagging technique, time-varying sulfur dioxide emissions, and meteorological conditions for the time period of 2010−2014. They found that regions with high emissions and/or are near or within the Arctic presented relatively large contributions to Arctic sulfate burden. The largest contribution came from sources in East Asia (27 percent).</a:t>
            </a:r>
          </a:p>
          <a:p>
            <a:r>
              <a:rPr lang="en-US" sz="1200" kern="1200" dirty="0" smtClean="0">
                <a:solidFill>
                  <a:schemeClr val="tx1"/>
                </a:solidFill>
                <a:effectLst/>
                <a:latin typeface="+mn-lt"/>
                <a:ea typeface="+mn-ea"/>
                <a:cs typeface="+mn-cs"/>
              </a:rPr>
              <a:t>Researchers also found that meteorology strongly influenced seasonal variations in the contribution to Arctic sulfate concentrations from remote sources. The mean cooling effect on energy balance from sulfate aerosols offsets the positive top-of-the-atmosphere warming effect from black carbon in the atmosphere by one-third. A 20 percent global reduction in sulfur dioxide emissions led to a net Arctic top-of-the-atmosphere warming of 0.02 W m</a:t>
            </a:r>
            <a:r>
              <a:rPr lang="en-US" sz="1200" kern="1200" baseline="30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These findings suggest that jointly reducing future black carbon and sulfur dioxide emissions could prevent at least some of the Arctic warming that would result from reductions in sulfur dioxide emissions alone. Calculations also indicate that sources with shorter transport pathways and meteorology favoring longer aerosol lifetimes are more efficient in influencing the Arctic energy balance changes. </a:t>
            </a:r>
            <a:r>
              <a:rPr lang="en-US" sz="1200" kern="1200" smtClean="0">
                <a:solidFill>
                  <a:schemeClr val="tx1"/>
                </a:solidFill>
                <a:effectLst/>
                <a:latin typeface="+mn-lt"/>
                <a:ea typeface="+mn-ea"/>
                <a:cs typeface="+mn-cs"/>
              </a:rPr>
              <a:t>This study concluded that current sulfur emissions would result in an equilibrium Arctic cooling of about –0.19 K, with –0.05 K of that from sources in East Asia.</a:t>
            </a:r>
          </a:p>
          <a:p>
            <a:pPr marL="0" marR="0" indent="0" algn="l" defTabSz="914400" rtl="0" eaLnBrk="1" fontAlgn="auto" latinLnBrk="0" hangingPunct="1">
              <a:lnSpc>
                <a:spcPct val="100000"/>
              </a:lnSpc>
              <a:spcBef>
                <a:spcPct val="0"/>
              </a:spcBef>
              <a:spcAft>
                <a:spcPts val="0"/>
              </a:spcAft>
              <a:buClrTx/>
              <a:buSzTx/>
              <a:buFontTx/>
              <a:buNone/>
              <a:tabLst/>
              <a:defRPr/>
            </a:pPr>
            <a:endParaRPr lang="en-US" sz="1000" dirty="0">
              <a:latin typeface="Calibri" charset="0"/>
            </a:endParaRPr>
          </a:p>
        </p:txBody>
      </p:sp>
    </p:spTree>
    <p:extLst>
      <p:ext uri="{BB962C8B-B14F-4D97-AF65-F5344CB8AC3E}">
        <p14:creationId xmlns:p14="http://schemas.microsoft.com/office/powerpoint/2010/main" val="1993092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23232047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fontAlgn="auto" hangingPunct="1">
              <a:spcBef>
                <a:spcPts val="0"/>
              </a:spcBef>
              <a:spcAft>
                <a:spcPts val="0"/>
              </a:spcAft>
              <a:defRPr sz="1200">
                <a:solidFill>
                  <a:srgbClr val="898989"/>
                </a:solidFill>
                <a:latin typeface="+mn-lt"/>
              </a:defRPr>
            </a:lvl1pPr>
          </a:lstStyle>
          <a:p>
            <a:pPr>
              <a:defRPr/>
            </a:pPr>
            <a:fld id="{288929F4-C5A6-401A-A1C8-F9E29B57FF4B}" type="datetimeFigureOut">
              <a:rPr lang="en-US" altLang="en-US"/>
              <a:pPr>
                <a:defRPr/>
              </a:pPr>
              <a:t>3/6/2018</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fontAlgn="auto" hangingPunct="1">
              <a:spcBef>
                <a:spcPts val="0"/>
              </a:spcBef>
              <a:spcAft>
                <a:spcPts val="0"/>
              </a:spcAft>
              <a:defRPr sz="1200">
                <a:solidFill>
                  <a:srgbClr val="898989"/>
                </a:solidFill>
                <a:latin typeface="+mn-lt"/>
              </a:defRPr>
            </a:lvl1pPr>
          </a:lstStyle>
          <a:p>
            <a:pPr>
              <a:defRPr/>
            </a:pPr>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fontAlgn="auto" hangingPunct="1">
              <a:spcBef>
                <a:spcPts val="0"/>
              </a:spcBef>
              <a:spcAft>
                <a:spcPts val="0"/>
              </a:spcAft>
              <a:defRPr sz="1200">
                <a:solidFill>
                  <a:srgbClr val="898989"/>
                </a:solidFill>
                <a:latin typeface="+mn-lt"/>
              </a:defRPr>
            </a:lvl1pPr>
          </a:lstStyle>
          <a:p>
            <a:pPr>
              <a:defRPr/>
            </a:pPr>
            <a:fld id="{38D836DC-8003-470E-BCFB-52F4AE687D37}" type="slidenum">
              <a:rPr lang="en-US" altLang="en-US"/>
              <a:pPr>
                <a:defRPr/>
              </a:pPr>
              <a:t>‹#›</a:t>
            </a:fld>
            <a:endParaRPr lang="en-US" altLang="en-US"/>
          </a:p>
        </p:txBody>
      </p:sp>
    </p:spTree>
    <p:extLst>
      <p:ext uri="{BB962C8B-B14F-4D97-AF65-F5344CB8AC3E}">
        <p14:creationId xmlns:p14="http://schemas.microsoft.com/office/powerpoint/2010/main" val="2581869578"/>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5"/>
          <p:cNvSpPr>
            <a:spLocks noChangeArrowheads="1"/>
          </p:cNvSpPr>
          <p:nvPr/>
        </p:nvSpPr>
        <p:spPr bwMode="auto">
          <a:xfrm>
            <a:off x="89949" y="85478"/>
            <a:ext cx="9108927" cy="648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3100" b="1" dirty="0"/>
              <a:t>Sulfate Aerosols: Sources and Effects on Arctic Climate</a:t>
            </a:r>
            <a:endParaRPr lang="en-US" sz="3100" dirty="0"/>
          </a:p>
        </p:txBody>
      </p:sp>
      <p:sp>
        <p:nvSpPr>
          <p:cNvPr id="3078" name="Text Box 6"/>
          <p:cNvSpPr txBox="1">
            <a:spLocks noChangeArrowheads="1"/>
          </p:cNvSpPr>
          <p:nvPr/>
        </p:nvSpPr>
        <p:spPr bwMode="auto">
          <a:xfrm>
            <a:off x="4557636" y="5996835"/>
            <a:ext cx="4327746"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buNone/>
            </a:pPr>
            <a:r>
              <a:rPr lang="en-US" sz="1000" dirty="0">
                <a:latin typeface="+mn-lt"/>
              </a:rPr>
              <a:t>Yang Y, H Wang, SJ Smith, RC Easter, and PJ Rasch. 2018. “Sulfate Aerosol in the Arctic: Source Attribution and Radiative Forcing.” </a:t>
            </a:r>
            <a:r>
              <a:rPr lang="en-US" sz="1000" i="1" dirty="0">
                <a:latin typeface="+mn-lt"/>
              </a:rPr>
              <a:t>Journal of Geophysical Research: </a:t>
            </a:r>
            <a:r>
              <a:rPr lang="en-US" sz="1000" i="1">
                <a:latin typeface="+mn-lt"/>
              </a:rPr>
              <a:t>Atmospheres </a:t>
            </a:r>
            <a:r>
              <a:rPr lang="en-US" sz="1000" smtClean="0">
                <a:latin typeface="+mn-lt"/>
              </a:rPr>
              <a:t>123:1899-1918. </a:t>
            </a:r>
            <a:r>
              <a:rPr lang="en-US" sz="1000" dirty="0">
                <a:latin typeface="+mn-lt"/>
              </a:rPr>
              <a:t>DOI: 10.1002/2017JD027298</a:t>
            </a:r>
          </a:p>
        </p:txBody>
      </p:sp>
      <p:sp>
        <p:nvSpPr>
          <p:cNvPr id="12" name="Rectangle 4"/>
          <p:cNvSpPr>
            <a:spLocks noChangeArrowheads="1"/>
          </p:cNvSpPr>
          <p:nvPr/>
        </p:nvSpPr>
        <p:spPr bwMode="auto">
          <a:xfrm>
            <a:off x="89949" y="751282"/>
            <a:ext cx="4194768" cy="6112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spcBef>
                <a:spcPct val="15000"/>
              </a:spcBef>
            </a:pPr>
            <a:r>
              <a:rPr lang="en-US" altLang="en-US" sz="1800" b="1" dirty="0"/>
              <a:t>Objective</a:t>
            </a:r>
          </a:p>
          <a:p>
            <a:pPr eaLnBrk="1" hangingPunct="1">
              <a:spcBef>
                <a:spcPct val="15000"/>
              </a:spcBef>
              <a:buFont typeface="Arial" pitchFamily="34" charset="0"/>
              <a:buChar char="●"/>
            </a:pPr>
            <a:r>
              <a:rPr lang="en-US" altLang="en-US" sz="1600" dirty="0"/>
              <a:t>Quantify source attribution of Arctic sulfate concentration and radiative forcing due to aerosol-radiation interactions</a:t>
            </a:r>
          </a:p>
          <a:p>
            <a:pPr algn="ctr" eaLnBrk="1" hangingPunct="1">
              <a:spcBef>
                <a:spcPct val="15000"/>
              </a:spcBef>
            </a:pPr>
            <a:r>
              <a:rPr lang="en-US" altLang="en-US" sz="1800" b="1" dirty="0"/>
              <a:t>Approach</a:t>
            </a:r>
          </a:p>
          <a:p>
            <a:pPr eaLnBrk="1" hangingPunct="1">
              <a:spcBef>
                <a:spcPct val="15000"/>
              </a:spcBef>
              <a:buFont typeface="Arial" pitchFamily="34" charset="0"/>
              <a:buChar char="●"/>
            </a:pPr>
            <a:r>
              <a:rPr lang="en-US" altLang="en-US" sz="1600" dirty="0"/>
              <a:t>Perform Community Atmosphere Model (version 5) simulations with a</a:t>
            </a:r>
            <a:r>
              <a:rPr lang="en-US" altLang="en-US" sz="1600" dirty="0">
                <a:solidFill>
                  <a:srgbClr val="FF0000"/>
                </a:solidFill>
              </a:rPr>
              <a:t> </a:t>
            </a:r>
            <a:r>
              <a:rPr lang="en-US" altLang="en-US" sz="1600" dirty="0"/>
              <a:t>sulfur source tagging technique</a:t>
            </a:r>
          </a:p>
          <a:p>
            <a:pPr eaLnBrk="1" hangingPunct="1">
              <a:spcBef>
                <a:spcPct val="15000"/>
              </a:spcBef>
              <a:buFont typeface="Arial" pitchFamily="34" charset="0"/>
              <a:buChar char="●"/>
            </a:pPr>
            <a:r>
              <a:rPr lang="en-US" altLang="en-US" sz="1600" dirty="0"/>
              <a:t>Analyze source-receptor relationships of sulfate and its radiative forcing over the Arctic</a:t>
            </a:r>
          </a:p>
          <a:p>
            <a:pPr algn="ctr" eaLnBrk="1" hangingPunct="1">
              <a:spcBef>
                <a:spcPct val="15000"/>
              </a:spcBef>
            </a:pPr>
            <a:r>
              <a:rPr lang="en-US" altLang="en-US" sz="1800" b="1" dirty="0"/>
              <a:t>Impact</a:t>
            </a:r>
            <a:endParaRPr lang="en-US" altLang="en-US" sz="1600" dirty="0"/>
          </a:p>
          <a:p>
            <a:pPr eaLnBrk="1" hangingPunct="1">
              <a:spcBef>
                <a:spcPct val="15000"/>
              </a:spcBef>
              <a:buFont typeface="Arial" pitchFamily="34" charset="0"/>
              <a:buChar char="●"/>
            </a:pPr>
            <a:r>
              <a:rPr lang="en-US" altLang="en-US" sz="1600" dirty="0"/>
              <a:t>Meteorology strongly influences contributions of remote sources to Arctic sulfate burden</a:t>
            </a:r>
          </a:p>
          <a:p>
            <a:pPr eaLnBrk="1" hangingPunct="1">
              <a:spcBef>
                <a:spcPct val="15000"/>
              </a:spcBef>
              <a:buFont typeface="Arial" pitchFamily="34" charset="0"/>
              <a:buChar char="●"/>
            </a:pPr>
            <a:r>
              <a:rPr lang="en-US" altLang="en-US" sz="1600" dirty="0"/>
              <a:t>Cooling from sulfate aerosols can partially offset Arctic warming from black carbon</a:t>
            </a:r>
          </a:p>
          <a:p>
            <a:pPr eaLnBrk="1" hangingPunct="1">
              <a:spcBef>
                <a:spcPct val="15000"/>
              </a:spcBef>
              <a:buFont typeface="Arial" pitchFamily="34" charset="0"/>
              <a:buChar char="●"/>
            </a:pPr>
            <a:r>
              <a:rPr lang="en-US" altLang="en-US" sz="1600" dirty="0"/>
              <a:t>Sources having short transport pathways and </a:t>
            </a:r>
            <a:r>
              <a:rPr lang="en-US" altLang="en-US" sz="1600" dirty="0" smtClean="0"/>
              <a:t>meteorology favoring longer aerosol </a:t>
            </a:r>
            <a:r>
              <a:rPr lang="en-US" altLang="en-US" sz="1600" dirty="0"/>
              <a:t>lifetimes are more efficient in influencing the effect of sulfates on Arctic energy balance due to aerosol-radiation interactions</a:t>
            </a:r>
          </a:p>
        </p:txBody>
      </p:sp>
      <p:sp>
        <p:nvSpPr>
          <p:cNvPr id="14" name="TextBox 13"/>
          <p:cNvSpPr txBox="1">
            <a:spLocks noChangeArrowheads="1"/>
          </p:cNvSpPr>
          <p:nvPr/>
        </p:nvSpPr>
        <p:spPr bwMode="auto">
          <a:xfrm>
            <a:off x="7181115" y="4447904"/>
            <a:ext cx="1768922"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en-US" sz="1400" b="1" dirty="0">
                <a:solidFill>
                  <a:srgbClr val="0000FF"/>
                </a:solidFill>
                <a:latin typeface="+mn-lt"/>
                <a:cs typeface="Arial" charset="0"/>
              </a:rPr>
              <a:t>Vertical distribution of Arctic sulfate concentration and contributions by source regions and </a:t>
            </a:r>
            <a:r>
              <a:rPr lang="en-US" sz="1400" b="1" dirty="0" smtClean="0">
                <a:solidFill>
                  <a:srgbClr val="0000FF"/>
                </a:solidFill>
                <a:latin typeface="+mn-lt"/>
                <a:cs typeface="Arial" charset="0"/>
              </a:rPr>
              <a:t>sectors.</a:t>
            </a:r>
            <a:endParaRPr lang="en-US" sz="1400" b="1" dirty="0">
              <a:solidFill>
                <a:srgbClr val="0000FF"/>
              </a:solidFill>
              <a:latin typeface="+mn-lt"/>
              <a:cs typeface="Arial" charset="0"/>
            </a:endParaRPr>
          </a:p>
        </p:txBody>
      </p:sp>
      <p:grpSp>
        <p:nvGrpSpPr>
          <p:cNvPr id="3" name="Group 2"/>
          <p:cNvGrpSpPr/>
          <p:nvPr/>
        </p:nvGrpSpPr>
        <p:grpSpPr>
          <a:xfrm>
            <a:off x="4429246" y="694179"/>
            <a:ext cx="4456136" cy="5214678"/>
            <a:chOff x="4429246" y="792319"/>
            <a:chExt cx="4456136" cy="5214678"/>
          </a:xfrm>
        </p:grpSpPr>
        <p:pic>
          <p:nvPicPr>
            <p:cNvPr id="16" name="Picture 15">
              <a:extLst>
                <a:ext uri="{FF2B5EF4-FFF2-40B4-BE49-F238E27FC236}">
                  <a16:creationId xmlns="" xmlns:a16="http://schemas.microsoft.com/office/drawing/2014/main" id="{825DC7C5-7DF3-D446-B08B-A983FBBCD71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1704" t="336" r="3587" b="75291"/>
            <a:stretch/>
          </p:blipFill>
          <p:spPr>
            <a:xfrm>
              <a:off x="7045070" y="1613155"/>
              <a:ext cx="1840312" cy="1386340"/>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29246" y="792319"/>
              <a:ext cx="2607340" cy="5214678"/>
            </a:xfrm>
            <a:prstGeom prst="rect">
              <a:avLst/>
            </a:prstGeom>
          </p:spPr>
        </p:pic>
      </p:grpSp>
    </p:spTree>
    <p:extLst>
      <p:ext uri="{BB962C8B-B14F-4D97-AF65-F5344CB8AC3E}">
        <p14:creationId xmlns:p14="http://schemas.microsoft.com/office/powerpoint/2010/main" val="105072616"/>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resentation xmlns="http://schemas.microsoft.com/sharepoint/v3">Yang-etal-ArcticSulfate-JGRAtmos-February2018-f</Presentation>
    <Funding xmlns="98b00cf3-a6ce-40de-8923-f140beb786e9">RGCM</Funding>
    <SlideDescription xmlns="http://schemas.microsoft.com/sharepoint/v3" xsi:nil="true"/>
  </documentManagement>
</p:properties>
</file>

<file path=customXml/itemProps1.xml><?xml version="1.0" encoding="utf-8"?>
<ds:datastoreItem xmlns:ds="http://schemas.openxmlformats.org/officeDocument/2006/customXml" ds:itemID="{B22708DA-A8B7-4ED1-A0ED-D26F9769B8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E57D430-460E-4A3F-A1AB-FBDD0FC73BEF}">
  <ds:schemaRefs>
    <ds:schemaRef ds:uri="http://schemas.microsoft.com/sharepoint/v3"/>
    <ds:schemaRef ds:uri="http://schemas.microsoft.com/office/2006/metadata/properties"/>
    <ds:schemaRef ds:uri="http://schemas.microsoft.com/office/2006/documentManagement/types"/>
    <ds:schemaRef ds:uri="http://purl.org/dc/elements/1.1/"/>
    <ds:schemaRef ds:uri="http://purl.org/dc/terms/"/>
    <ds:schemaRef ds:uri="http://schemas.microsoft.com/office/infopath/2007/PartnerControls"/>
    <ds:schemaRef ds:uri="http://www.w3.org/XML/1998/namespace"/>
    <ds:schemaRef ds:uri="http://schemas.openxmlformats.org/package/2006/metadata/core-properties"/>
    <ds:schemaRef ds:uri="98b00cf3-a6ce-40de-8923-f140beb786e9"/>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16975</TotalTime>
  <Words>596</Words>
  <Application>Microsoft Office PowerPoint</Application>
  <PresentationFormat>On-screen Show (4:3)</PresentationFormat>
  <Paragraphs>21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MS PGothic</vt:lpstr>
      <vt:lpstr>Arial</vt:lpstr>
      <vt:lpstr>Calibri</vt:lpstr>
      <vt:lpstr>DOE-Sample-Slide-Highlights-Template</vt:lpstr>
      <vt:lpstr>PowerPoint Presentation</vt:lpstr>
    </vt:vector>
  </TitlesOfParts>
  <Company>PNNL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Yang-Wang-etal-ArcticSulfate-JGRAtmos-February2018-f</dc:title>
  <dc:creator>Steve.Ghan@pnnl.gov</dc:creator>
  <dc:description/>
  <cp:lastModifiedBy>Roeder, Lynne R</cp:lastModifiedBy>
  <cp:revision>222</cp:revision>
  <cp:lastPrinted>2011-05-11T17:30:12Z</cp:lastPrinted>
  <dcterms:created xsi:type="dcterms:W3CDTF">2014-01-03T21:30:52Z</dcterms:created>
  <dcterms:modified xsi:type="dcterms:W3CDTF">2018-03-06T18:24:42Z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EP6D6TSR2XSE-14-219</vt:lpwstr>
  </property>
  <property fmtid="{D5CDD505-2E9C-101B-9397-08002B2CF9AE}" pid="3" name="_dlc_DocIdItemGuid">
    <vt:lpwstr>837cf63c-0d11-4ee4-b16f-79c376516758</vt:lpwstr>
  </property>
  <property fmtid="{D5CDD505-2E9C-101B-9397-08002B2CF9AE}" pid="4" name="_dlc_DocIdUrl">
    <vt:lpwstr>https://collaborate.pnl.gov/projects/asgc/research_highlights/_layouts/DocIdRedir.aspx?ID=EP6D6TSR2XSE-14-219, EP6D6TSR2XSE-14-219</vt:lpwstr>
  </property>
  <property fmtid="{D5CDD505-2E9C-101B-9397-08002B2CF9AE}" pid="5" name="Highlight">
    <vt:lpwstr/>
  </property>
  <property fmtid="{D5CDD505-2E9C-101B-9397-08002B2CF9AE}" pid="6" name="ContentTypeId">
    <vt:lpwstr>0x010100A22E315B1F3C42B49A0E90D2F9AB5AB100A3ADA40348D53C4EA114B46FA9468BEB</vt:lpwstr>
  </property>
  <property fmtid="{D5CDD505-2E9C-101B-9397-08002B2CF9AE}" pid="7" name="ContentType">
    <vt:lpwstr>Slide</vt:lpwstr>
  </property>
  <property fmtid="{D5CDD505-2E9C-101B-9397-08002B2CF9AE}" pid="8" name="Presentation">
    <vt:lpwstr>Yang-Wang-etal-ArcticSulfate-JGRAtmos-February2018-f</vt:lpwstr>
  </property>
  <property fmtid="{D5CDD505-2E9C-101B-9397-08002B2CF9AE}" pid="9" name="SlideDescription">
    <vt:lpwstr/>
  </property>
  <property fmtid="{D5CDD505-2E9C-101B-9397-08002B2CF9AE}" pid="10" name="FY">
    <vt:lpwstr/>
  </property>
  <property fmtid="{D5CDD505-2E9C-101B-9397-08002B2CF9AE}" pid="11" name="Funding">
    <vt:lpwstr>SciDAC</vt:lpwstr>
  </property>
</Properties>
</file>