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60"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mpbell, Holly M" initials="CHM" lastIdx="1" clrIdx="0">
    <p:extLst>
      <p:ext uri="{19B8F6BF-5375-455C-9EA6-DF929625EA0E}">
        <p15:presenceInfo xmlns:p15="http://schemas.microsoft.com/office/powerpoint/2012/main" userId="S::holly.campbell@pnnl.gov::c4d0878e-c000-43c1-808f-30e12e26e7a4" providerId="AD"/>
      </p:ext>
    </p:extLst>
  </p:cmAuthor>
  <p:cmAuthor id="2" name="Dorsey, Kathryn S" initials="DKS" lastIdx="3" clrIdx="1">
    <p:extLst>
      <p:ext uri="{19B8F6BF-5375-455C-9EA6-DF929625EA0E}">
        <p15:presenceInfo xmlns:p15="http://schemas.microsoft.com/office/powerpoint/2012/main" userId="S::kathryn.dorsey@pnnl.gov::486d99d4-716e-4f10-8ede-cfb62dbdb6d7" providerId="AD"/>
      </p:ext>
    </p:extLst>
  </p:cmAuthor>
  <p:cmAuthor id="3" name="Yang, Yang" initials="YY" lastIdx="2" clrIdx="2">
    <p:extLst>
      <p:ext uri="{19B8F6BF-5375-455C-9EA6-DF929625EA0E}">
        <p15:presenceInfo xmlns:p15="http://schemas.microsoft.com/office/powerpoint/2012/main" userId="S::yang.yang@pnnl.gov::e4b628d6-3846-40a3-84c0-d605320e8d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7B8C1F-BA9A-427A-9FB6-8E339EB11480}" v="2" dt="2019-06-19T23:13:57.8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84"/>
    <p:restoredTop sz="93750"/>
  </p:normalViewPr>
  <p:slideViewPr>
    <p:cSldViewPr snapToGrid="0" snapToObjects="1">
      <p:cViewPr varScale="1">
        <p:scale>
          <a:sx n="100" d="100"/>
          <a:sy n="100" d="100"/>
        </p:scale>
        <p:origin x="118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senmay, Ryan L" userId="0090918f-4cb9-48e5-90c7-1f8d1e51ae49" providerId="ADAL" clId="{1E7B8C1F-BA9A-427A-9FB6-8E339EB11480}"/>
    <pc:docChg chg="custSel modSld">
      <pc:chgData name="Risenmay, Ryan L" userId="0090918f-4cb9-48e5-90c7-1f8d1e51ae49" providerId="ADAL" clId="{1E7B8C1F-BA9A-427A-9FB6-8E339EB11480}" dt="2019-06-19T23:14:05.428" v="48" actId="6549"/>
      <pc:docMkLst>
        <pc:docMk/>
      </pc:docMkLst>
      <pc:sldChg chg="delSp modSp">
        <pc:chgData name="Risenmay, Ryan L" userId="0090918f-4cb9-48e5-90c7-1f8d1e51ae49" providerId="ADAL" clId="{1E7B8C1F-BA9A-427A-9FB6-8E339EB11480}" dt="2019-06-19T23:14:05.428" v="48" actId="6549"/>
        <pc:sldMkLst>
          <pc:docMk/>
          <pc:sldMk cId="3256016192" sldId="260"/>
        </pc:sldMkLst>
        <pc:spChg chg="mod">
          <ac:chgData name="Risenmay, Ryan L" userId="0090918f-4cb9-48e5-90c7-1f8d1e51ae49" providerId="ADAL" clId="{1E7B8C1F-BA9A-427A-9FB6-8E339EB11480}" dt="2019-06-19T23:14:05.428" v="48" actId="6549"/>
          <ac:spMkLst>
            <pc:docMk/>
            <pc:sldMk cId="3256016192" sldId="260"/>
            <ac:spMk id="12" creationId="{00000000-0000-0000-0000-000000000000}"/>
          </ac:spMkLst>
        </pc:spChg>
        <pc:spChg chg="mod">
          <ac:chgData name="Risenmay, Ryan L" userId="0090918f-4cb9-48e5-90c7-1f8d1e51ae49" providerId="ADAL" clId="{1E7B8C1F-BA9A-427A-9FB6-8E339EB11480}" dt="2019-06-19T23:13:00.396" v="25" actId="14100"/>
          <ac:spMkLst>
            <pc:docMk/>
            <pc:sldMk cId="3256016192" sldId="260"/>
            <ac:spMk id="14" creationId="{7BBF7EF7-5F27-4505-BF12-37D439E1F2E3}"/>
          </ac:spMkLst>
        </pc:spChg>
        <pc:spChg chg="mod">
          <ac:chgData name="Risenmay, Ryan L" userId="0090918f-4cb9-48e5-90c7-1f8d1e51ae49" providerId="ADAL" clId="{1E7B8C1F-BA9A-427A-9FB6-8E339EB11480}" dt="2019-06-19T23:12:10.647" v="16" actId="20577"/>
          <ac:spMkLst>
            <pc:docMk/>
            <pc:sldMk cId="3256016192" sldId="260"/>
            <ac:spMk id="3077" creationId="{00000000-0000-0000-0000-000000000000}"/>
          </ac:spMkLst>
        </pc:spChg>
        <pc:spChg chg="mod">
          <ac:chgData name="Risenmay, Ryan L" userId="0090918f-4cb9-48e5-90c7-1f8d1e51ae49" providerId="ADAL" clId="{1E7B8C1F-BA9A-427A-9FB6-8E339EB11480}" dt="2019-06-19T23:12:31.761" v="19" actId="1076"/>
          <ac:spMkLst>
            <pc:docMk/>
            <pc:sldMk cId="3256016192" sldId="260"/>
            <ac:spMk id="3078" creationId="{00000000-0000-0000-0000-000000000000}"/>
          </ac:spMkLst>
        </pc:spChg>
        <pc:grpChg chg="del mod">
          <ac:chgData name="Risenmay, Ryan L" userId="0090918f-4cb9-48e5-90c7-1f8d1e51ae49" providerId="ADAL" clId="{1E7B8C1F-BA9A-427A-9FB6-8E339EB11480}" dt="2019-06-19T23:13:22.824" v="28" actId="478"/>
          <ac:grpSpMkLst>
            <pc:docMk/>
            <pc:sldMk cId="3256016192" sldId="260"/>
            <ac:grpSpMk id="13" creationId="{00000000-0000-0000-0000-000000000000}"/>
          </ac:grpSpMkLst>
        </pc:grpChg>
        <pc:picChg chg="mod">
          <ac:chgData name="Risenmay, Ryan L" userId="0090918f-4cb9-48e5-90c7-1f8d1e51ae49" providerId="ADAL" clId="{1E7B8C1F-BA9A-427A-9FB6-8E339EB11480}" dt="2019-06-19T23:12:40.438" v="21" actId="14100"/>
          <ac:picMkLst>
            <pc:docMk/>
            <pc:sldMk cId="3256016192" sldId="260"/>
            <ac:picMk id="10" creationId="{689FC28A-1500-FD4F-8593-E4900427C7C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5CEFBC-9352-47BD-A933-46CCF4094A0F}" type="datetimeFigureOut">
              <a:rPr lang="en-US" smtClean="0"/>
              <a:t>6/19/2019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A19F8-267F-4703-A728-8104F8C0D26A}" type="slidenum">
              <a:rPr lang="en-US" smtClean="0"/>
              <a:t>‹#›</a:t>
            </a:fld>
            <a:endParaRPr lang="en-US"/>
          </a:p>
        </p:txBody>
      </p:sp>
    </p:spTree>
    <p:extLst>
      <p:ext uri="{BB962C8B-B14F-4D97-AF65-F5344CB8AC3E}">
        <p14:creationId xmlns:p14="http://schemas.microsoft.com/office/powerpoint/2010/main" val="1005879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250" indent="-280988">
              <a:defRPr>
                <a:solidFill>
                  <a:schemeClr val="tx1"/>
                </a:solidFill>
                <a:latin typeface="Calibri" pitchFamily="34" charset="0"/>
              </a:defRPr>
            </a:lvl2pPr>
            <a:lvl3pPr marL="1123950" indent="-223838">
              <a:defRPr>
                <a:solidFill>
                  <a:schemeClr val="tx1"/>
                </a:solidFill>
                <a:latin typeface="Calibri" pitchFamily="34" charset="0"/>
              </a:defRPr>
            </a:lvl3pPr>
            <a:lvl4pPr marL="1573213" indent="-223838">
              <a:defRPr>
                <a:solidFill>
                  <a:schemeClr val="tx1"/>
                </a:solidFill>
                <a:latin typeface="Calibri" pitchFamily="34" charset="0"/>
              </a:defRPr>
            </a:lvl4pPr>
            <a:lvl5pPr marL="2022475" indent="-223838">
              <a:defRPr>
                <a:solidFill>
                  <a:schemeClr val="tx1"/>
                </a:solidFill>
                <a:latin typeface="Calibri" pitchFamily="34" charset="0"/>
              </a:defRPr>
            </a:lvl5pPr>
            <a:lvl6pPr marL="2479675" indent="-223838" fontAlgn="base">
              <a:spcBef>
                <a:spcPct val="0"/>
              </a:spcBef>
              <a:spcAft>
                <a:spcPct val="0"/>
              </a:spcAft>
              <a:defRPr>
                <a:solidFill>
                  <a:schemeClr val="tx1"/>
                </a:solidFill>
                <a:latin typeface="Calibri" pitchFamily="34" charset="0"/>
              </a:defRPr>
            </a:lvl6pPr>
            <a:lvl7pPr marL="2936875" indent="-223838" fontAlgn="base">
              <a:spcBef>
                <a:spcPct val="0"/>
              </a:spcBef>
              <a:spcAft>
                <a:spcPct val="0"/>
              </a:spcAft>
              <a:defRPr>
                <a:solidFill>
                  <a:schemeClr val="tx1"/>
                </a:solidFill>
                <a:latin typeface="Calibri" pitchFamily="34" charset="0"/>
              </a:defRPr>
            </a:lvl7pPr>
            <a:lvl8pPr marL="3394075" indent="-223838" fontAlgn="base">
              <a:spcBef>
                <a:spcPct val="0"/>
              </a:spcBef>
              <a:spcAft>
                <a:spcPct val="0"/>
              </a:spcAft>
              <a:defRPr>
                <a:solidFill>
                  <a:schemeClr val="tx1"/>
                </a:solidFill>
                <a:latin typeface="Calibri" pitchFamily="34" charset="0"/>
              </a:defRPr>
            </a:lvl8pPr>
            <a:lvl9pPr marL="3851275" indent="-223838" fontAlgn="base">
              <a:spcBef>
                <a:spcPct val="0"/>
              </a:spcBef>
              <a:spcAft>
                <a:spcPct val="0"/>
              </a:spcAft>
              <a:defRPr>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163484F-2281-43B6-BFF6-93F70712FE1C}" type="slidenum">
              <a:rPr kumimoji="0" lang="en-US" altLang="en-US" sz="1200" b="0" i="0" u="none" strike="noStrike" kern="1200" cap="none" spc="0" normalizeH="0" baseline="0" noProof="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endParaRPr lang="en-US" sz="1000" dirty="0">
              <a:latin typeface="Calibri" charset="0"/>
            </a:endParaRPr>
          </a:p>
        </p:txBody>
      </p:sp>
    </p:spTree>
    <p:extLst>
      <p:ext uri="{BB962C8B-B14F-4D97-AF65-F5344CB8AC3E}">
        <p14:creationId xmlns:p14="http://schemas.microsoft.com/office/powerpoint/2010/main" val="2558702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9728738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fontAlgn="auto" hangingPunct="1">
              <a:spcBef>
                <a:spcPts val="0"/>
              </a:spcBef>
              <a:spcAft>
                <a:spcPts val="0"/>
              </a:spcAft>
              <a:defRPr sz="1200">
                <a:solidFill>
                  <a:srgbClr val="898989"/>
                </a:solidFill>
                <a:latin typeface="+mn-lt"/>
              </a:defRPr>
            </a:lvl1pPr>
          </a:lstStyle>
          <a:p>
            <a:pPr>
              <a:defRPr/>
            </a:pPr>
            <a:fld id="{288929F4-C5A6-401A-A1C8-F9E29B57FF4B}" type="datetimeFigureOut">
              <a:rPr lang="en-US" altLang="en-US"/>
              <a:pPr>
                <a:defRPr/>
              </a:pPr>
              <a:t>6/19/2019</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fontAlgn="auto" hangingPunct="1">
              <a:spcBef>
                <a:spcPts val="0"/>
              </a:spcBef>
              <a:spcAft>
                <a:spcPts val="0"/>
              </a:spcAft>
              <a:defRPr sz="1200">
                <a:solidFill>
                  <a:srgbClr val="898989"/>
                </a:solidFill>
                <a:latin typeface="+mn-lt"/>
              </a:defRPr>
            </a:lvl1pPr>
          </a:lstStyle>
          <a:p>
            <a:pPr>
              <a:defRPr/>
            </a:pPr>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fontAlgn="auto" hangingPunct="1">
              <a:spcBef>
                <a:spcPts val="0"/>
              </a:spcBef>
              <a:spcAft>
                <a:spcPts val="0"/>
              </a:spcAft>
              <a:defRPr sz="1200">
                <a:solidFill>
                  <a:srgbClr val="898989"/>
                </a:solidFill>
                <a:latin typeface="+mn-lt"/>
              </a:defRPr>
            </a:lvl1pPr>
          </a:lstStyle>
          <a:p>
            <a:pPr>
              <a:defRPr/>
            </a:pPr>
            <a:fld id="{38D836DC-8003-470E-BCFB-52F4AE687D37}" type="slidenum">
              <a:rPr lang="en-US" altLang="en-US"/>
              <a:pPr>
                <a:defRPr/>
              </a:pPr>
              <a:t>‹#›</a:t>
            </a:fld>
            <a:endParaRPr lang="en-US" altLang="en-US"/>
          </a:p>
        </p:txBody>
      </p:sp>
    </p:spTree>
    <p:extLst>
      <p:ext uri="{BB962C8B-B14F-4D97-AF65-F5344CB8AC3E}">
        <p14:creationId xmlns:p14="http://schemas.microsoft.com/office/powerpoint/2010/main" val="145812906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167819" y="193380"/>
            <a:ext cx="8726562" cy="101566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Earth System Responses to Absorbing Aerosol Emissions</a:t>
            </a:r>
            <a:endPar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078" name="Text Box 6"/>
          <p:cNvSpPr txBox="1">
            <a:spLocks noChangeArrowheads="1"/>
          </p:cNvSpPr>
          <p:nvPr/>
        </p:nvSpPr>
        <p:spPr bwMode="auto">
          <a:xfrm>
            <a:off x="4091791" y="6053371"/>
            <a:ext cx="4802589"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auto" latinLnBrk="0" hangingPunct="1">
              <a:lnSpc>
                <a:spcPct val="100000"/>
              </a:lnSpc>
              <a:spcBef>
                <a:spcPts val="0"/>
              </a:spcBef>
              <a:spcAft>
                <a:spcPts val="0"/>
              </a:spcAft>
              <a:buClrTx/>
              <a:buSzTx/>
              <a:buFont typeface="Arial" charset="0"/>
              <a:buNone/>
              <a:tabLst/>
              <a:defRPr/>
            </a:pPr>
            <a:r>
              <a:rPr kumimoji="0" lang="en-US" sz="1000" b="0" i="0" u="none" strike="noStrike" kern="1200" cap="none" spc="0" normalizeH="0" baseline="0" noProof="0" dirty="0">
                <a:ln>
                  <a:noFill/>
                </a:ln>
                <a:solidFill>
                  <a:prstClr val="black"/>
                </a:solidFill>
                <a:effectLst/>
                <a:uLnTx/>
                <a:uFillTx/>
                <a:latin typeface="Calibri" pitchFamily="34" charset="0"/>
                <a:ea typeface="+mn-ea"/>
                <a:cs typeface="+mn-cs"/>
              </a:rPr>
              <a:t>Yang Y, SJ Smith, H Wang, CM Mills, and PJ Rasch</a:t>
            </a:r>
            <a:r>
              <a:rPr kumimoji="0" lang="en-US" sz="1000" b="0" i="0" u="none" strike="noStrike" kern="1200" cap="none" spc="0" normalizeH="0" baseline="0" noProof="0" dirty="0">
                <a:ln>
                  <a:noFill/>
                </a:ln>
                <a:solidFill>
                  <a:prstClr val="black"/>
                </a:solidFill>
                <a:effectLst/>
                <a:uLnTx/>
                <a:uFillTx/>
                <a:latin typeface="Calibri"/>
                <a:ea typeface="+mn-ea"/>
                <a:cs typeface="+mn-cs"/>
              </a:rPr>
              <a:t>. 2019. “Variability, Timescales, and Nonlinearity in Climate Responses to Black Carbon Emissions.” </a:t>
            </a:r>
            <a:r>
              <a:rPr kumimoji="0" lang="en-US" sz="1000" b="0" i="1" u="none" strike="noStrike" kern="1200" cap="none" spc="0" normalizeH="0" baseline="0" noProof="0" dirty="0">
                <a:ln>
                  <a:noFill/>
                </a:ln>
                <a:solidFill>
                  <a:prstClr val="black"/>
                </a:solidFill>
                <a:effectLst/>
                <a:uLnTx/>
                <a:uFillTx/>
                <a:latin typeface="Calibri"/>
                <a:ea typeface="+mn-ea"/>
                <a:cs typeface="+mn-cs"/>
              </a:rPr>
              <a:t>Atmospheric Chemistry and Physics </a:t>
            </a:r>
            <a:r>
              <a:rPr kumimoji="0" lang="en-US" sz="1000" b="0" i="0" u="none" strike="noStrike" kern="1200" cap="none" spc="0" normalizeH="0" baseline="0" noProof="0" dirty="0">
                <a:ln>
                  <a:noFill/>
                </a:ln>
                <a:solidFill>
                  <a:prstClr val="black"/>
                </a:solidFill>
                <a:effectLst/>
                <a:uLnTx/>
                <a:uFillTx/>
                <a:latin typeface="Calibri" pitchFamily="34" charset="0"/>
                <a:ea typeface="+mn-ea"/>
                <a:cs typeface="+mn-cs"/>
              </a:rPr>
              <a:t>19:2405‒2420, https://doi.org/10.5194/acp-19-2405-2019.</a:t>
            </a:r>
          </a:p>
        </p:txBody>
      </p:sp>
      <p:sp>
        <p:nvSpPr>
          <p:cNvPr id="12" name="Rectangle 4"/>
          <p:cNvSpPr>
            <a:spLocks noChangeArrowheads="1"/>
          </p:cNvSpPr>
          <p:nvPr/>
        </p:nvSpPr>
        <p:spPr bwMode="auto">
          <a:xfrm>
            <a:off x="167817" y="1209043"/>
            <a:ext cx="3840555" cy="5455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marL="231775" marR="0" lvl="0" indent="-231775" algn="ctr" defTabSz="914400" rtl="0" eaLnBrk="1" fontAlgn="auto" latinLnBrk="0" hangingPunct="1">
              <a:lnSpc>
                <a:spcPct val="100000"/>
              </a:lnSpc>
              <a:spcBef>
                <a:spcPct val="15000"/>
              </a:spcBef>
              <a:spcAft>
                <a:spcPts val="0"/>
              </a:spcAft>
              <a:buClrTx/>
              <a:buSzTx/>
              <a:buFontTx/>
              <a:buNone/>
              <a:tabLst/>
              <a:defRPr/>
            </a:pPr>
            <a:r>
              <a:rPr kumimoji="0" lang="en-US" altLang="en-US" sz="1600" b="1"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Objective</a:t>
            </a:r>
          </a:p>
          <a:p>
            <a:pPr marL="283464" marR="0" lvl="0" indent="-283464" algn="l" defTabSz="914400" rtl="0" eaLnBrk="1" fontAlgn="auto" latinLnBrk="0" hangingPunct="1">
              <a:lnSpc>
                <a:spcPct val="100000"/>
              </a:lnSpc>
              <a:spcBef>
                <a:spcPct val="15000"/>
              </a:spcBef>
              <a:spcAft>
                <a:spcPts val="0"/>
              </a:spcAft>
              <a:buClrTx/>
              <a:buSzTx/>
              <a:buFont typeface="Arial" pitchFamily="34" charset="0"/>
              <a:buChar char="●"/>
              <a:tabLst/>
              <a:defRPr/>
            </a:pPr>
            <a:r>
              <a:rPr kumimoji="0" lang="en-US" altLang="en-US" sz="1400" b="0" i="0" u="none" strike="noStrike" kern="1200" cap="none" spc="0" normalizeH="0" baseline="0" noProof="0" dirty="0">
                <a:ln>
                  <a:noFill/>
                </a:ln>
                <a:effectLst/>
                <a:uLnTx/>
                <a:uFillTx/>
                <a:latin typeface="Calibri" pitchFamily="34" charset="0"/>
                <a:ea typeface="MS PGothic" pitchFamily="34" charset="-128"/>
                <a:cs typeface="+mn-cs"/>
              </a:rPr>
              <a:t>Examine global and regional responses to Arctic, midlatitude, and global </a:t>
            </a: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absorbing aerosol emissions.</a:t>
            </a:r>
            <a:endParaRPr kumimoji="0" lang="en-US" altLang="en-US" sz="1400" b="0" i="0" u="none" strike="sngStrike" kern="1200" cap="none" spc="0" normalizeH="0" baseline="0" noProof="0" dirty="0">
              <a:ln>
                <a:noFill/>
              </a:ln>
              <a:solidFill>
                <a:srgbClr val="FF0000"/>
              </a:solidFill>
              <a:effectLst/>
              <a:uLnTx/>
              <a:uFillTx/>
              <a:latin typeface="Calibri" pitchFamily="34" charset="0"/>
              <a:ea typeface="MS PGothic" pitchFamily="34" charset="-128"/>
              <a:cs typeface="+mn-cs"/>
            </a:endParaRPr>
          </a:p>
          <a:p>
            <a:pPr marL="231775" marR="0" lvl="0" indent="-231775" algn="ctr" defTabSz="914400" rtl="0" eaLnBrk="1" fontAlgn="auto" latinLnBrk="0" hangingPunct="1">
              <a:lnSpc>
                <a:spcPct val="100000"/>
              </a:lnSpc>
              <a:spcBef>
                <a:spcPct val="15000"/>
              </a:spcBef>
              <a:spcAft>
                <a:spcPts val="0"/>
              </a:spcAft>
              <a:buClrTx/>
              <a:buSzTx/>
              <a:buFontTx/>
              <a:buNone/>
              <a:tabLst/>
              <a:defRPr/>
            </a:pPr>
            <a:r>
              <a:rPr kumimoji="0" lang="en-US" altLang="en-US" sz="1600" b="1"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Approach</a:t>
            </a:r>
          </a:p>
          <a:p>
            <a:pPr marL="283464" lvl="0" indent="-283464" eaLnBrk="1" hangingPunct="1">
              <a:spcBef>
                <a:spcPct val="15000"/>
              </a:spcBef>
              <a:buFont typeface="Arial" pitchFamily="34" charset="0"/>
              <a:buChar char="●"/>
              <a:defRPr/>
            </a:pP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Perform simulations with </a:t>
            </a:r>
            <a:r>
              <a:rPr kumimoji="0" lang="en-US" altLang="en-US" sz="1400" b="0" i="0" u="none" strike="noStrike" kern="1200" cap="none" spc="0" normalizeH="0" baseline="0" noProof="0" dirty="0">
                <a:ln>
                  <a:noFill/>
                </a:ln>
                <a:effectLst/>
                <a:uLnTx/>
                <a:uFillTx/>
                <a:latin typeface="Calibri" pitchFamily="34" charset="0"/>
                <a:ea typeface="MS PGothic" pitchFamily="34" charset="-128"/>
                <a:cs typeface="+mn-cs"/>
              </a:rPr>
              <a:t>large perturbations of</a:t>
            </a:r>
            <a:r>
              <a:rPr kumimoji="0" lang="en-US" altLang="en-US" sz="1400" b="0" i="0" u="none" strike="noStrike" kern="1200" cap="none" spc="0" normalizeH="0" baseline="0" noProof="0" dirty="0">
                <a:ln>
                  <a:noFill/>
                </a:ln>
                <a:solidFill>
                  <a:srgbClr val="FF0000"/>
                </a:solidFill>
                <a:effectLst/>
                <a:uLnTx/>
                <a:uFillTx/>
                <a:latin typeface="Calibri" pitchFamily="34" charset="0"/>
                <a:ea typeface="MS PGothic" pitchFamily="34" charset="-128"/>
                <a:cs typeface="+mn-cs"/>
              </a:rPr>
              <a:t> </a:t>
            </a:r>
            <a:r>
              <a:rPr lang="en-US" altLang="en-US" sz="1400" dirty="0">
                <a:solidFill>
                  <a:prstClr val="black"/>
                </a:solidFill>
              </a:rPr>
              <a:t>absorbing aerosol </a:t>
            </a:r>
            <a:r>
              <a:rPr kumimoji="0" lang="en-US" altLang="en-US" sz="1400" b="0" i="0" u="none" strike="noStrike" kern="1200" cap="none" spc="0" normalizeH="0" baseline="0" noProof="0" dirty="0">
                <a:ln>
                  <a:noFill/>
                </a:ln>
                <a:effectLst/>
                <a:uLnTx/>
                <a:uFillTx/>
                <a:latin typeface="Calibri" pitchFamily="34" charset="0"/>
                <a:ea typeface="MS PGothic" pitchFamily="34" charset="-128"/>
                <a:cs typeface="+mn-cs"/>
              </a:rPr>
              <a:t>emissions from different regions using the Community </a:t>
            </a: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Earth System Model (CESM).</a:t>
            </a:r>
          </a:p>
          <a:p>
            <a:pPr marL="283464" lvl="0" indent="-283464" eaLnBrk="1" hangingPunct="1">
              <a:spcBef>
                <a:spcPct val="15000"/>
              </a:spcBef>
              <a:buFont typeface="Arial" pitchFamily="34" charset="0"/>
              <a:buChar char="●"/>
              <a:defRPr/>
            </a:pP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Analyze variability, timescales, and nonlinearity of earth system responses to the </a:t>
            </a:r>
            <a:r>
              <a:rPr lang="en-US" altLang="en-US" sz="1400" dirty="0">
                <a:solidFill>
                  <a:prstClr val="black"/>
                </a:solidFill>
              </a:rPr>
              <a:t>absorbing aerosol </a:t>
            </a: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emission perturbations.</a:t>
            </a:r>
          </a:p>
          <a:p>
            <a:pPr marL="231775" marR="0" lvl="0" indent="-231775" algn="ctr" defTabSz="914400" rtl="0" eaLnBrk="1" fontAlgn="auto" latinLnBrk="0" hangingPunct="1">
              <a:lnSpc>
                <a:spcPct val="100000"/>
              </a:lnSpc>
              <a:spcBef>
                <a:spcPct val="15000"/>
              </a:spcBef>
              <a:spcAft>
                <a:spcPts val="0"/>
              </a:spcAft>
              <a:buClrTx/>
              <a:buSzTx/>
              <a:buFontTx/>
              <a:buNone/>
              <a:tabLst/>
              <a:defRPr/>
            </a:pPr>
            <a:r>
              <a:rPr kumimoji="0" lang="en-US" altLang="en-US" sz="1600" b="1"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Impact</a:t>
            </a:r>
            <a:endParaRPr kumimoji="0" lang="en-US" altLang="en-US" sz="16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endParaRPr>
          </a:p>
          <a:p>
            <a:pPr marL="283464" marR="0" lvl="0" indent="-283464" algn="l" defTabSz="914400" rtl="0" eaLnBrk="1" fontAlgn="auto" latinLnBrk="0" hangingPunct="1">
              <a:lnSpc>
                <a:spcPct val="100000"/>
              </a:lnSpc>
              <a:spcBef>
                <a:spcPct val="15000"/>
              </a:spcBef>
              <a:spcAft>
                <a:spcPts val="0"/>
              </a:spcAft>
              <a:buClrTx/>
              <a:buSzTx/>
              <a:buFont typeface="Arial" pitchFamily="34" charset="0"/>
              <a:buChar char="●"/>
              <a:tabLst/>
              <a:defRPr/>
            </a:pP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The responses did not scale linearly with emissions, with lower temperature sensitivity to stronger perturbations.</a:t>
            </a:r>
          </a:p>
          <a:p>
            <a:pPr marL="283464" marR="0" lvl="0" indent="-283464" algn="l" defTabSz="914400" rtl="0" eaLnBrk="1" fontAlgn="auto" latinLnBrk="0" hangingPunct="1">
              <a:lnSpc>
                <a:spcPct val="100000"/>
              </a:lnSpc>
              <a:spcBef>
                <a:spcPct val="15000"/>
              </a:spcBef>
              <a:spcAft>
                <a:spcPts val="0"/>
              </a:spcAft>
              <a:buClrTx/>
              <a:buSzTx/>
              <a:buFont typeface="Arial" pitchFamily="34" charset="0"/>
              <a:buChar char="●"/>
              <a:tabLst/>
              <a:defRPr/>
            </a:pP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Changes in emissions </a:t>
            </a:r>
            <a:r>
              <a:rPr kumimoji="0" lang="en-US" altLang="en-US" sz="1400" b="0" i="0" u="none" strike="noStrike" kern="1200" cap="none" spc="0" normalizeH="0" baseline="0" noProof="0" dirty="0">
                <a:ln>
                  <a:noFill/>
                </a:ln>
                <a:effectLst/>
                <a:uLnTx/>
                <a:uFillTx/>
                <a:latin typeface="Calibri" pitchFamily="34" charset="0"/>
                <a:ea typeface="MS PGothic" pitchFamily="34" charset="-128"/>
                <a:cs typeface="+mn-cs"/>
              </a:rPr>
              <a:t>affected surface air </a:t>
            </a: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temperature</a:t>
            </a:r>
            <a:r>
              <a:rPr kumimoji="0" lang="en-US" altLang="en-US" sz="1400" b="0" i="0" u="none" strike="noStrike" kern="1200" cap="none" spc="0" normalizeH="0" baseline="0" noProof="0" dirty="0">
                <a:ln>
                  <a:noFill/>
                </a:ln>
                <a:effectLst/>
                <a:uLnTx/>
                <a:uFillTx/>
                <a:latin typeface="Calibri" pitchFamily="34" charset="0"/>
                <a:ea typeface="MS PGothic" pitchFamily="34" charset="-128"/>
                <a:cs typeface="+mn-cs"/>
              </a:rPr>
              <a:t>s</a:t>
            </a:r>
            <a:r>
              <a:rPr kumimoji="0" lang="en-US" altLang="en-US" sz="1400" b="0" i="0" u="none" strike="noStrike" kern="1200" cap="none" spc="0" normalizeH="0" baseline="0" noProof="0" dirty="0">
                <a:ln>
                  <a:noFill/>
                </a:ln>
                <a:solidFill>
                  <a:srgbClr val="FF0000"/>
                </a:solidFill>
                <a:effectLst/>
                <a:uLnTx/>
                <a:uFillTx/>
                <a:latin typeface="Calibri" pitchFamily="34" charset="0"/>
                <a:ea typeface="MS PGothic" pitchFamily="34" charset="-128"/>
                <a:cs typeface="+mn-cs"/>
              </a:rPr>
              <a:t> </a:t>
            </a: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much faster than changes in greenhouse gas concentrations.</a:t>
            </a:r>
          </a:p>
          <a:p>
            <a:pPr marL="283464" marR="0" lvl="0" indent="-283464" algn="l" defTabSz="914400" rtl="0" eaLnBrk="1" fontAlgn="auto" latinLnBrk="0" hangingPunct="1">
              <a:lnSpc>
                <a:spcPct val="100000"/>
              </a:lnSpc>
              <a:spcBef>
                <a:spcPct val="15000"/>
              </a:spcBef>
              <a:spcAft>
                <a:spcPts val="0"/>
              </a:spcAft>
              <a:buClrTx/>
              <a:buSzTx/>
              <a:buFont typeface="Arial" pitchFamily="34" charset="0"/>
              <a:buChar char="●"/>
              <a:tabLst/>
              <a:defRPr/>
            </a:pPr>
            <a:r>
              <a:rPr kumimoji="0" lang="en-US" altLang="en-US" sz="1400" b="0" i="0" u="none" strike="noStrike" kern="1200" cap="none" spc="0" normalizeH="0" baseline="0" noProof="0" dirty="0">
                <a:ln>
                  <a:noFill/>
                </a:ln>
                <a:solidFill>
                  <a:prstClr val="black"/>
                </a:solidFill>
                <a:effectLst/>
                <a:uLnTx/>
                <a:uFillTx/>
                <a:latin typeface="Calibri" pitchFamily="34" charset="0"/>
                <a:ea typeface="MS PGothic" pitchFamily="34" charset="-128"/>
                <a:cs typeface="+mn-cs"/>
              </a:rPr>
              <a:t>Even substantial emission reductions from current levels may lead to detectable surface temperature changes for only limited regions of the globe, although this result may be specific to the model used.</a:t>
            </a:r>
          </a:p>
        </p:txBody>
      </p:sp>
      <p:sp>
        <p:nvSpPr>
          <p:cNvPr id="19" name="Rectangle 18"/>
          <p:cNvSpPr/>
          <p:nvPr/>
        </p:nvSpPr>
        <p:spPr>
          <a:xfrm>
            <a:off x="4073687" y="3900195"/>
            <a:ext cx="3236507" cy="205274"/>
          </a:xfrm>
          <a:prstGeom prst="rect">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pic>
        <p:nvPicPr>
          <p:cNvPr id="10" name="Picture 9" descr="A screenshot of a cell phone&#10;&#10;Description automatically generated">
            <a:extLst>
              <a:ext uri="{FF2B5EF4-FFF2-40B4-BE49-F238E27FC236}">
                <a16:creationId xmlns:a16="http://schemas.microsoft.com/office/drawing/2014/main" id="{689FC28A-1500-FD4F-8593-E4900427C7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93353" y="1209043"/>
            <a:ext cx="2776211" cy="3069472"/>
          </a:xfrm>
          <a:prstGeom prst="rect">
            <a:avLst/>
          </a:prstGeom>
        </p:spPr>
      </p:pic>
      <p:sp>
        <p:nvSpPr>
          <p:cNvPr id="14" name="TextBox 9">
            <a:extLst>
              <a:ext uri="{FF2B5EF4-FFF2-40B4-BE49-F238E27FC236}">
                <a16:creationId xmlns:a16="http://schemas.microsoft.com/office/drawing/2014/main" id="{7BBF7EF7-5F27-4505-BF12-37D439E1F2E3}"/>
              </a:ext>
            </a:extLst>
          </p:cNvPr>
          <p:cNvSpPr txBox="1">
            <a:spLocks noChangeArrowheads="1"/>
          </p:cNvSpPr>
          <p:nvPr/>
        </p:nvSpPr>
        <p:spPr bwMode="auto">
          <a:xfrm>
            <a:off x="4248149" y="4348786"/>
            <a:ext cx="4552951"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fontAlgn="base">
              <a:spcBef>
                <a:spcPct val="20000"/>
              </a:spcBef>
              <a:spcAft>
                <a:spcPct val="0"/>
              </a:spcAft>
              <a:buFont typeface="Arial" charset="0"/>
              <a:buChar char="»"/>
              <a:defRPr sz="2000">
                <a:solidFill>
                  <a:schemeClr val="tx1"/>
                </a:solidFill>
                <a:latin typeface="Calibri" pitchFamily="34" charset="0"/>
              </a:defRPr>
            </a:lvl6pPr>
            <a:lvl7pPr marL="2971800" indent="-228600" fontAlgn="base">
              <a:spcBef>
                <a:spcPct val="20000"/>
              </a:spcBef>
              <a:spcAft>
                <a:spcPct val="0"/>
              </a:spcAft>
              <a:buFont typeface="Arial" charset="0"/>
              <a:buChar char="»"/>
              <a:defRPr sz="2000">
                <a:solidFill>
                  <a:schemeClr val="tx1"/>
                </a:solidFill>
                <a:latin typeface="Calibri" pitchFamily="34" charset="0"/>
              </a:defRPr>
            </a:lvl7pPr>
            <a:lvl8pPr marL="3429000" indent="-228600" fontAlgn="base">
              <a:spcBef>
                <a:spcPct val="20000"/>
              </a:spcBef>
              <a:spcAft>
                <a:spcPct val="0"/>
              </a:spcAft>
              <a:buFont typeface="Arial" charset="0"/>
              <a:buChar char="»"/>
              <a:defRPr sz="2000">
                <a:solidFill>
                  <a:schemeClr val="tx1"/>
                </a:solidFill>
                <a:latin typeface="Calibri" pitchFamily="34" charset="0"/>
              </a:defRPr>
            </a:lvl8pPr>
            <a:lvl9pPr marL="3886200" indent="-228600" fontAlgn="base">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charset="0"/>
              <a:buNone/>
              <a:tabLst/>
              <a:defRPr/>
            </a:pPr>
            <a:r>
              <a:rPr lang="en-US" sz="1200" b="1" dirty="0">
                <a:solidFill>
                  <a:srgbClr val="0000FF"/>
                </a:solidFill>
                <a:latin typeface="Arial" panose="020B0604020202020204" pitchFamily="34" charset="0"/>
                <a:cs typeface="Arial" panose="020B0604020202020204" pitchFamily="34" charset="0"/>
              </a:rPr>
              <a:t>Multiple simulations with differently sized soot emission changes show how the impact per unit emission depends on perturbation size for: column burden efficiencies (top), temperature sensitivity (middle), and precipitation sensitivities (bottom) over the Arctic, midlatitudes, and the whole globe (all expressed as impact per </a:t>
            </a:r>
            <a:r>
              <a:rPr lang="en-US" sz="1200" b="1" dirty="0" err="1">
                <a:solidFill>
                  <a:srgbClr val="0000FF"/>
                </a:solidFill>
                <a:latin typeface="Arial" panose="020B0604020202020204" pitchFamily="34" charset="0"/>
                <a:cs typeface="Arial" panose="020B0604020202020204" pitchFamily="34" charset="0"/>
              </a:rPr>
              <a:t>teragram</a:t>
            </a:r>
            <a:r>
              <a:rPr lang="en-US" sz="1200" b="1" dirty="0">
                <a:solidFill>
                  <a:srgbClr val="0000FF"/>
                </a:solidFill>
                <a:latin typeface="Arial" panose="020B0604020202020204" pitchFamily="34" charset="0"/>
                <a:cs typeface="Arial" panose="020B0604020202020204" pitchFamily="34" charset="0"/>
              </a:rPr>
              <a:t> of emission). Error bars represent one standard deviation. The asterisks indicate statistically significant changes with 95% confidence</a:t>
            </a:r>
            <a:r>
              <a:rPr kumimoji="0" lang="en-US" sz="1200" b="1" i="0" u="none" strike="noStrike" kern="1200" cap="none" spc="0" normalizeH="0" baseline="0" noProof="0" dirty="0">
                <a:ln>
                  <a:noFill/>
                </a:ln>
                <a:solidFill>
                  <a:srgbClr val="0000FF"/>
                </a:solidFill>
                <a:effectLst/>
                <a:uLnTx/>
                <a:uFillTx/>
                <a:latin typeface="Arial" panose="020B0604020202020204" pitchFamily="34" charset="0"/>
                <a:ea typeface="+mn-ea"/>
                <a:cs typeface="Arial" panose="020B0604020202020204" pitchFamily="34" charset="0"/>
              </a:rPr>
              <a:t>.</a:t>
            </a:r>
            <a:endParaRPr kumimoji="0" lang="en-US" sz="1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56016192"/>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resentation xmlns="http://schemas.microsoft.com/sharepoint/v3">Lou-Yang-etal-BCMonsoon-GRL-February2019-f</Presentation>
    <SlideDescription xmlns="http://schemas.microsoft.com/sharepoint/v3" xsi:nil="true"/>
    <Funding xmlns="3f367a74-7294-440b-bcf2-615eafc1d48f">RGCM</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2" ma:contentTypeDescription="Microsoft PowerPoint Slide" ma:contentTypeScope="" ma:versionID="5e6269f576f7c1933744718085276acd">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16b15a480c74915e0b6274fc85b5e503"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ma:readOnly="fals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3F5B12-1FB1-4B3D-B277-E9C69CD44B8D}">
  <ds:schemaRefs>
    <ds:schemaRef ds:uri="http://schemas.openxmlformats.org/package/2006/metadata/core-properties"/>
    <ds:schemaRef ds:uri="http://purl.org/dc/elements/1.1/"/>
    <ds:schemaRef ds:uri="http://schemas.microsoft.com/office/infopath/2007/PartnerControls"/>
    <ds:schemaRef ds:uri="http://schemas.microsoft.com/sharepoint/v3"/>
    <ds:schemaRef ds:uri="http://purl.org/dc/dcmitype/"/>
    <ds:schemaRef ds:uri="http://schemas.microsoft.com/office/2006/documentManagement/types"/>
    <ds:schemaRef ds:uri="3f367a74-7294-440b-bcf2-615eafc1d48f"/>
    <ds:schemaRef ds:uri="http://schemas.microsoft.com/office/2006/metadata/properties"/>
    <ds:schemaRef ds:uri="http://www.w3.org/XML/1998/namespace"/>
    <ds:schemaRef ds:uri="http://purl.org/dc/terms/"/>
  </ds:schemaRefs>
</ds:datastoreItem>
</file>

<file path=customXml/itemProps2.xml><?xml version="1.0" encoding="utf-8"?>
<ds:datastoreItem xmlns:ds="http://schemas.openxmlformats.org/officeDocument/2006/customXml" ds:itemID="{D0510B10-3B56-4225-B298-85AAA2AFE4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f367a74-7294-440b-bcf2-615eafc1d4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16204</TotalTime>
  <Words>257</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Lou-Yang-etal-BCMonsoon-GRL-February2019-f</dc:title>
  <dc:creator>Steve.Ghan@pnnl.gov</dc:creator>
  <dc:description/>
  <cp:lastModifiedBy>Risenmay, Ryan L</cp:lastModifiedBy>
  <cp:revision>249</cp:revision>
  <cp:lastPrinted>2011-05-11T17:30:12Z</cp:lastPrinted>
  <dcterms:created xsi:type="dcterms:W3CDTF">2014-01-03T21:30:52Z</dcterms:created>
  <dcterms:modified xsi:type="dcterms:W3CDTF">2019-06-19T23:14:14Z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EP6D6TSR2XSE-14-219</vt:lpwstr>
  </property>
  <property fmtid="{D5CDD505-2E9C-101B-9397-08002B2CF9AE}" pid="3" name="_dlc_DocIdItemGuid">
    <vt:lpwstr>837cf63c-0d11-4ee4-b16f-79c376516758</vt:lpwstr>
  </property>
  <property fmtid="{D5CDD505-2E9C-101B-9397-08002B2CF9AE}" pid="4" name="_dlc_DocIdUrl">
    <vt:lpwstr>https://collaborate.pnl.gov/projects/asgc/research_highlights/_layouts/DocIdRedir.aspx?ID=EP6D6TSR2XSE-14-219, EP6D6TSR2XSE-14-219</vt:lpwstr>
  </property>
  <property fmtid="{D5CDD505-2E9C-101B-9397-08002B2CF9AE}" pid="5" name="Highlight">
    <vt:lpwstr/>
  </property>
  <property fmtid="{D5CDD505-2E9C-101B-9397-08002B2CF9AE}" pid="6" name="ContentTypeId">
    <vt:lpwstr>0x010100A22E315B1F3C42B49A0E90D2F9AB5AB100DD0966E738D64E49B965032E22FBBBFF</vt:lpwstr>
  </property>
  <property fmtid="{D5CDD505-2E9C-101B-9397-08002B2CF9AE}" pid="7" name="ContentType">
    <vt:lpwstr>Slide</vt:lpwstr>
  </property>
  <property fmtid="{D5CDD505-2E9C-101B-9397-08002B2CF9AE}" pid="8" name="Presentation">
    <vt:lpwstr>Lou-Yang-etal-BCMonsoon-GRL-February2019-f</vt:lpwstr>
  </property>
  <property fmtid="{D5CDD505-2E9C-101B-9397-08002B2CF9AE}" pid="9" name="SlideDescription">
    <vt:lpwstr/>
  </property>
  <property fmtid="{D5CDD505-2E9C-101B-9397-08002B2CF9AE}" pid="10" name="FY">
    <vt:lpwstr/>
  </property>
  <property fmtid="{D5CDD505-2E9C-101B-9397-08002B2CF9AE}" pid="11" name="Funding">
    <vt:lpwstr>SciDAC</vt:lpwstr>
  </property>
  <property fmtid="{D5CDD505-2E9C-101B-9397-08002B2CF9AE}" pid="12" name="Order">
    <vt:r8>69600</vt:r8>
  </property>
</Properties>
</file>