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notesMasterIdLst>
    <p:notesMasterId r:id="rId5"/>
  </p:notesMasterIdLst>
  <p:sldIdLst>
    <p:sldId id="256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02" y="-57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Master" Target="slideMasters/slideMaster1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399C49-3578-4BB9-9323-3A35DDE999F6}" type="datetimeFigureOut">
              <a:rPr lang="en-US" smtClean="0"/>
              <a:t>8/14/2017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549C09-F84C-4720-8A21-3766073E2F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0928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30250" indent="-280988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23950" indent="-223838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573213" indent="-223838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22475" indent="-223838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479675" indent="-2238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36875" indent="-2238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394075" indent="-2238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51275" indent="-2238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163484F-2281-43B6-BFF6-93F70712FE1C}" type="slidenum">
              <a:rPr lang="en-US" alt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altLang="en-US">
              <a:cs typeface="Arial" charset="0"/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dirty="0" smtClean="0">
                <a:latin typeface="Calibri" charset="0"/>
              </a:rPr>
              <a:t>http://www.pnnl.gov/science/highlights/highlights.asp?division=749</a:t>
            </a:r>
          </a:p>
        </p:txBody>
      </p:sp>
    </p:spTree>
    <p:extLst>
      <p:ext uri="{BB962C8B-B14F-4D97-AF65-F5344CB8AC3E}">
        <p14:creationId xmlns:p14="http://schemas.microsoft.com/office/powerpoint/2010/main" val="31092294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 rtlCol="0">
            <a:normAutofit/>
          </a:bodyPr>
          <a:lstStyle/>
          <a:p>
            <a:pPr lvl="0"/>
            <a:r>
              <a:rPr lang="en-US" noProof="0" smtClean="0"/>
              <a:t>Click icon to add table</a:t>
            </a:r>
            <a:endParaRPr lang="en-US" noProof="0" dirty="0" smtClean="0"/>
          </a:p>
        </p:txBody>
      </p:sp>
    </p:spTree>
    <p:extLst>
      <p:ext uri="{BB962C8B-B14F-4D97-AF65-F5344CB8AC3E}">
        <p14:creationId xmlns:p14="http://schemas.microsoft.com/office/powerpoint/2010/main" val="28902171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rgbClr val="898989"/>
                </a:solidFill>
                <a:latin typeface="+mn-lt"/>
              </a:defRPr>
            </a:lvl1pPr>
          </a:lstStyle>
          <a:p>
            <a:pPr>
              <a:defRPr/>
            </a:pPr>
            <a:fld id="{288929F4-C5A6-401A-A1C8-F9E29B57FF4B}" type="datetimeFigureOut">
              <a:rPr lang="en-US" altLang="en-US"/>
              <a:pPr>
                <a:defRPr/>
              </a:pPr>
              <a:t>8/14/2017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rgbClr val="898989"/>
                </a:solidFill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rgbClr val="898989"/>
                </a:solidFill>
                <a:latin typeface="+mn-lt"/>
              </a:defRPr>
            </a:lvl1pPr>
          </a:lstStyle>
          <a:p>
            <a:pPr>
              <a:defRPr/>
            </a:pPr>
            <a:fld id="{38D836DC-8003-470E-BCFB-52F4AE687D3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990019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26050" y="51133"/>
            <a:ext cx="9117950" cy="5386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2900" b="1" dirty="0"/>
              <a:t>Sourcing Sulfate and its Effect on Earth’s Energy Balance</a:t>
            </a:r>
            <a:endParaRPr lang="en-US" sz="2900" dirty="0"/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4687615" y="5914757"/>
            <a:ext cx="4225156" cy="707886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buNone/>
            </a:pPr>
            <a:r>
              <a:rPr lang="en-US" sz="1000" dirty="0" smtClean="0">
                <a:latin typeface="+mn-lt"/>
              </a:rPr>
              <a:t>Yang Y, H Wang, SJ Smith, R Easter, P-L Ma, Y Qian, H Yu, C Li, and PJ Rasch. 2017. “Global Source </a:t>
            </a:r>
            <a:r>
              <a:rPr lang="en-US" sz="1000" dirty="0">
                <a:latin typeface="+mn-lt"/>
              </a:rPr>
              <a:t>A</a:t>
            </a:r>
            <a:r>
              <a:rPr lang="en-US" sz="1000" dirty="0" smtClean="0">
                <a:latin typeface="+mn-lt"/>
              </a:rPr>
              <a:t>ttribution of Sulfate </a:t>
            </a:r>
            <a:r>
              <a:rPr lang="en-US" sz="1000" dirty="0">
                <a:latin typeface="+mn-lt"/>
              </a:rPr>
              <a:t>C</a:t>
            </a:r>
            <a:r>
              <a:rPr lang="en-US" sz="1000" dirty="0" smtClean="0">
                <a:latin typeface="+mn-lt"/>
              </a:rPr>
              <a:t>oncentration and Direct and Indirect </a:t>
            </a:r>
            <a:r>
              <a:rPr lang="en-US" sz="1000" dirty="0">
                <a:latin typeface="+mn-lt"/>
              </a:rPr>
              <a:t>R</a:t>
            </a:r>
            <a:r>
              <a:rPr lang="en-US" sz="1000" dirty="0" smtClean="0">
                <a:latin typeface="+mn-lt"/>
              </a:rPr>
              <a:t>adiative </a:t>
            </a:r>
            <a:r>
              <a:rPr lang="en-US" sz="1000" dirty="0">
                <a:latin typeface="+mn-lt"/>
              </a:rPr>
              <a:t>F</a:t>
            </a:r>
            <a:r>
              <a:rPr lang="en-US" sz="1000" dirty="0" smtClean="0">
                <a:latin typeface="+mn-lt"/>
              </a:rPr>
              <a:t>orcing.” </a:t>
            </a:r>
            <a:r>
              <a:rPr lang="en-US" sz="1000" i="1" dirty="0" smtClean="0">
                <a:latin typeface="+mn-lt"/>
              </a:rPr>
              <a:t>Atmospheric Chemistry and Physics </a:t>
            </a:r>
            <a:r>
              <a:rPr lang="en-US" sz="1000" dirty="0" smtClean="0">
                <a:latin typeface="+mn-lt"/>
              </a:rPr>
              <a:t>17:</a:t>
            </a:r>
            <a:r>
              <a:rPr lang="fi-FI" sz="1000" dirty="0" smtClean="0">
                <a:latin typeface="+mn-lt"/>
              </a:rPr>
              <a:t>8903-8922</a:t>
            </a:r>
            <a:r>
              <a:rPr lang="en-US" sz="1000" dirty="0" smtClean="0">
                <a:latin typeface="+mn-lt"/>
              </a:rPr>
              <a:t>. DOI: 10.5194/acp-17-8903-2017</a:t>
            </a:r>
            <a:endParaRPr lang="en-US" sz="1000" dirty="0">
              <a:latin typeface="+mn-lt"/>
            </a:endParaRPr>
          </a:p>
        </p:txBody>
      </p:sp>
      <p:sp>
        <p:nvSpPr>
          <p:cNvPr id="3079" name="TextBox 9"/>
          <p:cNvSpPr txBox="1">
            <a:spLocks noChangeArrowheads="1"/>
          </p:cNvSpPr>
          <p:nvPr/>
        </p:nvSpPr>
        <p:spPr bwMode="auto">
          <a:xfrm>
            <a:off x="4687615" y="4849138"/>
            <a:ext cx="4225054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rIns="0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en-US" sz="1400" b="1" dirty="0" smtClean="0">
                <a:solidFill>
                  <a:srgbClr val="0000FF"/>
                </a:solidFill>
                <a:latin typeface="+mn-lt"/>
                <a:cs typeface="Arial" charset="0"/>
              </a:rPr>
              <a:t>TOP: Sulfur source regions. BOTTOM: Source attribution of annual sulfate surface concentration over land and ocean in the Northern and Southern hemispheres. DMS is dimethyl </a:t>
            </a:r>
            <a:r>
              <a:rPr lang="en-US" sz="1400" b="1" dirty="0" smtClean="0">
                <a:solidFill>
                  <a:srgbClr val="0000FF"/>
                </a:solidFill>
                <a:latin typeface="+mn-lt"/>
                <a:cs typeface="Arial" charset="0"/>
              </a:rPr>
              <a:t>sulfide</a:t>
            </a:r>
            <a:r>
              <a:rPr lang="en-US" sz="1400" b="1" smtClean="0">
                <a:solidFill>
                  <a:srgbClr val="0000FF"/>
                </a:solidFill>
                <a:latin typeface="+mn-lt"/>
                <a:cs typeface="Arial" charset="0"/>
              </a:rPr>
              <a:t>; VOL </a:t>
            </a:r>
            <a:r>
              <a:rPr lang="en-US" sz="1400" b="1" dirty="0" smtClean="0">
                <a:solidFill>
                  <a:srgbClr val="0000FF"/>
                </a:solidFill>
                <a:latin typeface="+mn-lt"/>
                <a:cs typeface="Arial" charset="0"/>
              </a:rPr>
              <a:t>is volcanic eruptions.</a:t>
            </a:r>
          </a:p>
        </p:txBody>
      </p:sp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41594" y="624468"/>
            <a:ext cx="4357878" cy="62730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1775" indent="-231775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ctr" eaLnBrk="1" hangingPunct="1">
              <a:spcBef>
                <a:spcPct val="15000"/>
              </a:spcBef>
            </a:pPr>
            <a:r>
              <a:rPr lang="en-US" altLang="en-US" sz="1800" b="1" dirty="0"/>
              <a:t>Objective</a:t>
            </a:r>
          </a:p>
          <a:p>
            <a:pPr eaLnBrk="1" hangingPunct="1">
              <a:spcBef>
                <a:spcPct val="15000"/>
              </a:spcBef>
              <a:buFont typeface="Arial" pitchFamily="34" charset="0"/>
              <a:buChar char="●"/>
            </a:pPr>
            <a:r>
              <a:rPr lang="en-US" altLang="en-US" sz="1600" dirty="0" smtClean="0"/>
              <a:t>Quantify source contributions to regional and global surface </a:t>
            </a:r>
            <a:r>
              <a:rPr lang="en-US" altLang="en-US" sz="1600" dirty="0"/>
              <a:t>concentration</a:t>
            </a:r>
            <a:r>
              <a:rPr lang="en-US" altLang="en-US" sz="1600" dirty="0" smtClean="0"/>
              <a:t>, and direct and indirect </a:t>
            </a:r>
            <a:r>
              <a:rPr lang="en-US" altLang="en-US" sz="1600" dirty="0"/>
              <a:t>radiative forcing </a:t>
            </a:r>
            <a:r>
              <a:rPr lang="en-US" altLang="en-US" sz="1600" dirty="0" smtClean="0"/>
              <a:t>of sulfate</a:t>
            </a:r>
            <a:endParaRPr lang="en-US" altLang="en-US" sz="1600" dirty="0"/>
          </a:p>
          <a:p>
            <a:pPr algn="ctr" eaLnBrk="1" hangingPunct="1">
              <a:spcBef>
                <a:spcPct val="15000"/>
              </a:spcBef>
            </a:pPr>
            <a:r>
              <a:rPr lang="en-US" altLang="en-US" sz="1800" b="1" dirty="0"/>
              <a:t>Approach</a:t>
            </a:r>
          </a:p>
          <a:p>
            <a:pPr eaLnBrk="1" hangingPunct="1">
              <a:spcBef>
                <a:spcPct val="15000"/>
              </a:spcBef>
              <a:buFont typeface="Arial" pitchFamily="34" charset="0"/>
              <a:buChar char="●"/>
            </a:pPr>
            <a:r>
              <a:rPr lang="en-US" altLang="en-US" sz="1600" dirty="0"/>
              <a:t>Perform Community Atmosphere Model (version 5) simulations with a</a:t>
            </a:r>
            <a:r>
              <a:rPr lang="en-US" altLang="en-US" sz="1600" dirty="0">
                <a:solidFill>
                  <a:srgbClr val="FF0000"/>
                </a:solidFill>
              </a:rPr>
              <a:t> </a:t>
            </a:r>
            <a:r>
              <a:rPr lang="en-US" altLang="en-US" sz="1600" dirty="0"/>
              <a:t>sulfur source-tagging technique for the time period of 2010−2014</a:t>
            </a:r>
          </a:p>
          <a:p>
            <a:pPr eaLnBrk="1" hangingPunct="1">
              <a:spcBef>
                <a:spcPct val="15000"/>
              </a:spcBef>
              <a:buFont typeface="Arial" pitchFamily="34" charset="0"/>
              <a:buChar char="●"/>
            </a:pPr>
            <a:r>
              <a:rPr lang="en-US" altLang="en-US" sz="1600" dirty="0"/>
              <a:t>Analyze source-receptor relationships of sulfate and its radiative forcing at global and regional scales</a:t>
            </a:r>
          </a:p>
          <a:p>
            <a:pPr algn="ctr" eaLnBrk="1" hangingPunct="1">
              <a:spcBef>
                <a:spcPct val="15000"/>
              </a:spcBef>
            </a:pPr>
            <a:r>
              <a:rPr lang="en-US" altLang="en-US" sz="1800" b="1" dirty="0" smtClean="0"/>
              <a:t>Impact</a:t>
            </a:r>
            <a:endParaRPr lang="en-US" altLang="en-US" sz="1600" dirty="0" smtClean="0"/>
          </a:p>
          <a:p>
            <a:pPr eaLnBrk="1" hangingPunct="1">
              <a:spcBef>
                <a:spcPct val="15000"/>
              </a:spcBef>
              <a:buFont typeface="Arial" pitchFamily="34" charset="0"/>
              <a:buChar char="●"/>
            </a:pPr>
            <a:r>
              <a:rPr lang="en-US" altLang="en-US" sz="1600" dirty="0"/>
              <a:t>Knowing the source of sulfate and its contribution to the energy balance is important for understanding Earth system processes and changes in regional air quality</a:t>
            </a:r>
          </a:p>
          <a:p>
            <a:pPr eaLnBrk="1" hangingPunct="1">
              <a:spcBef>
                <a:spcPct val="15000"/>
              </a:spcBef>
              <a:buFont typeface="Arial" pitchFamily="34" charset="0"/>
              <a:buChar char="●"/>
            </a:pPr>
            <a:r>
              <a:rPr lang="en-US" altLang="en-US" sz="1600" dirty="0"/>
              <a:t>Near-surface sulfate over regions with relatively low gaseous release primarily attributed to nonlocal sources via long-range transport</a:t>
            </a:r>
          </a:p>
          <a:p>
            <a:pPr eaLnBrk="1" hangingPunct="1">
              <a:spcBef>
                <a:spcPct val="15000"/>
              </a:spcBef>
              <a:buFont typeface="Arial" pitchFamily="34" charset="0"/>
              <a:buChar char="●"/>
            </a:pPr>
            <a:r>
              <a:rPr lang="en-US" altLang="en-US" sz="1600" dirty="0"/>
              <a:t>East Asia had the largest contribution to direct radiative forcing over the Northern Hemisphere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892" b="31112"/>
          <a:stretch/>
        </p:blipFill>
        <p:spPr>
          <a:xfrm>
            <a:off x="4687615" y="701254"/>
            <a:ext cx="3782319" cy="4014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4025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OE-Sample-Slide-Highlights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Slide" ma:contentTypeID="0x010100A22E315B1F3C42B49A0E90D2F9AB5AB100A3ADA40348D53C4EA114B46FA9468BEB" ma:contentTypeVersion="1" ma:contentTypeDescription="Microsoft PowerPoint Slide" ma:contentTypeScope="" ma:versionID="dbc4f2fd50e8b674fa18556b083337e9">
  <xsd:schema xmlns:xsd="http://www.w3.org/2001/XMLSchema" xmlns:xs="http://www.w3.org/2001/XMLSchema" xmlns:p="http://schemas.microsoft.com/office/2006/metadata/properties" xmlns:ns1="http://schemas.microsoft.com/sharepoint/v3" xmlns:ns2="98b00cf3-a6ce-40de-8923-f140beb786e9" targetNamespace="http://schemas.microsoft.com/office/2006/metadata/properties" ma:root="true" ma:fieldsID="369ecde004d64f13dca5f1ba268ab172" ns1:_="" ns2:_="">
    <xsd:import namespace="http://schemas.microsoft.com/sharepoint/v3"/>
    <xsd:import namespace="98b00cf3-a6ce-40de-8923-f140beb786e9"/>
    <xsd:element name="properties">
      <xsd:complexType>
        <xsd:sequence>
          <xsd:element name="documentManagement">
            <xsd:complexType>
              <xsd:all>
                <xsd:element ref="ns1:Presentation" minOccurs="0"/>
                <xsd:element ref="ns1:SlideDescription" minOccurs="0"/>
                <xsd:element ref="ns2:Funding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resentation" ma:index="1" nillable="true" ma:displayName="Presentation" ma:internalName="Presentation">
      <xsd:simpleType>
        <xsd:restriction base="dms:Text"/>
      </xsd:simpleType>
    </xsd:element>
    <xsd:element name="SlideDescription" ma:index="2" nillable="true" ma:displayName="Description" ma:internalName="SlideDescrip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b00cf3-a6ce-40de-8923-f140beb786e9" elementFormDefault="qualified">
    <xsd:import namespace="http://schemas.microsoft.com/office/2006/documentManagement/types"/>
    <xsd:import namespace="http://schemas.microsoft.com/office/infopath/2007/PartnerControls"/>
    <xsd:element name="Funding" ma:index="7" ma:displayName="Funding" ma:description="Funding Soure" ma:internalName="Funding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resentation xmlns="http://schemas.microsoft.com/sharepoint/v3">Yang-Wang-SulfateAttribution-ACP-August2017-f</Presentation>
    <Funding xmlns="98b00cf3-a6ce-40de-8923-f140beb786e9">RGCM</Funding>
    <SlideDescription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E084233F-6324-434E-92D8-01DA5B20807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98b00cf3-a6ce-40de-8923-f140beb786e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B9DF24C-C4C1-47AC-BBB4-0BC1E4323898}">
  <ds:schemaRefs>
    <ds:schemaRef ds:uri="http://schemas.microsoft.com/office/2006/documentManagement/types"/>
    <ds:schemaRef ds:uri="http://www.w3.org/XML/1998/namespace"/>
    <ds:schemaRef ds:uri="http://schemas.microsoft.com/sharepoint/v3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dcmitype/"/>
    <ds:schemaRef ds:uri="http://schemas.openxmlformats.org/package/2006/metadata/core-properties"/>
    <ds:schemaRef ds:uri="98b00cf3-a6ce-40de-8923-f140beb786e9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DOE-Sample-Slide-Highlights-Template</Template>
  <TotalTime>15623</TotalTime>
  <Words>216</Words>
  <Application>Microsoft Office PowerPoint</Application>
  <PresentationFormat>On-screen Show (4:3)</PresentationFormat>
  <Paragraphs>14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DOE-Sample-Slide-Highlights-Template</vt:lpstr>
      <vt:lpstr>PowerPoint Presentation</vt:lpstr>
    </vt:vector>
  </TitlesOfParts>
  <Company>PNNL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Yang-Wang-SulfateAttribution-ACP-August2017-f</dc:title>
  <dc:creator>Steve.Ghan@pnnl.gov</dc:creator>
  <cp:lastModifiedBy>d3j986</cp:lastModifiedBy>
  <cp:revision>185</cp:revision>
  <cp:lastPrinted>2011-05-11T17:30:12Z</cp:lastPrinted>
  <dcterms:created xsi:type="dcterms:W3CDTF">2014-01-03T21:30:52Z</dcterms:created>
  <dcterms:modified xsi:type="dcterms:W3CDTF">2017-08-15T00:15:13Z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">
    <vt:lpwstr>EP6D6TSR2XSE-14-219</vt:lpwstr>
  </property>
  <property fmtid="{D5CDD505-2E9C-101B-9397-08002B2CF9AE}" pid="3" name="_dlc_DocIdItemGuid">
    <vt:lpwstr>837cf63c-0d11-4ee4-b16f-79c376516758</vt:lpwstr>
  </property>
  <property fmtid="{D5CDD505-2E9C-101B-9397-08002B2CF9AE}" pid="4" name="_dlc_DocIdUrl">
    <vt:lpwstr>https://collaborate.pnl.gov/projects/asgc/research_highlights/_layouts/DocIdRedir.aspx?ID=EP6D6TSR2XSE-14-219, EP6D6TSR2XSE-14-219</vt:lpwstr>
  </property>
  <property fmtid="{D5CDD505-2E9C-101B-9397-08002B2CF9AE}" pid="5" name="Highlight">
    <vt:lpwstr/>
  </property>
  <property fmtid="{D5CDD505-2E9C-101B-9397-08002B2CF9AE}" pid="6" name="ContentTypeId">
    <vt:lpwstr>0x010100A22E315B1F3C42B49A0E90D2F9AB5AB100A3ADA40348D53C4EA114B46FA9468BEB</vt:lpwstr>
  </property>
  <property fmtid="{D5CDD505-2E9C-101B-9397-08002B2CF9AE}" pid="7" name="ContentType">
    <vt:lpwstr>Slide</vt:lpwstr>
  </property>
  <property fmtid="{D5CDD505-2E9C-101B-9397-08002B2CF9AE}" pid="8" name="Presentation">
    <vt:lpwstr>Yang-Wang-SulfateAttribution-ACP-August2017-f</vt:lpwstr>
  </property>
  <property fmtid="{D5CDD505-2E9C-101B-9397-08002B2CF9AE}" pid="9" name="SlideDescription">
    <vt:lpwstr/>
  </property>
  <property fmtid="{D5CDD505-2E9C-101B-9397-08002B2CF9AE}" pid="10" name="FY">
    <vt:lpwstr/>
  </property>
  <property fmtid="{D5CDD505-2E9C-101B-9397-08002B2CF9AE}" pid="11" name="Funding">
    <vt:lpwstr>SciDAC</vt:lpwstr>
  </property>
</Properties>
</file>