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3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9EB45-918A-4003-A263-82F35373DE97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67F6D-BADE-4CA7-9F72-4D25B22AE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1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11269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0966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4/11/2017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45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41766" y="10264"/>
            <a:ext cx="883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Source Attribution of Black Carbon in China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28600" y="6381690"/>
            <a:ext cx="86106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 smtClean="0">
                <a:latin typeface="+mn-lt"/>
              </a:rPr>
              <a:t>Yang Y, H </a:t>
            </a:r>
            <a:r>
              <a:rPr lang="en-US" sz="1000" dirty="0">
                <a:latin typeface="+mn-lt"/>
              </a:rPr>
              <a:t>Wang, </a:t>
            </a:r>
            <a:r>
              <a:rPr lang="en-US" sz="1000" dirty="0" smtClean="0">
                <a:latin typeface="+mn-lt"/>
              </a:rPr>
              <a:t>SJ Smith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smtClean="0">
                <a:latin typeface="+mn-lt"/>
              </a:rPr>
              <a:t>P-L </a:t>
            </a:r>
            <a:r>
              <a:rPr lang="en-US" sz="1000" dirty="0">
                <a:latin typeface="+mn-lt"/>
              </a:rPr>
              <a:t>Ma, and </a:t>
            </a:r>
            <a:r>
              <a:rPr lang="en-US" sz="1000" dirty="0" smtClean="0">
                <a:latin typeface="+mn-lt"/>
              </a:rPr>
              <a:t>PJ Rasch. 2017. “Source </a:t>
            </a:r>
            <a:r>
              <a:rPr lang="en-US" sz="1000" dirty="0">
                <a:latin typeface="+mn-lt"/>
              </a:rPr>
              <a:t>A</a:t>
            </a:r>
            <a:r>
              <a:rPr lang="en-US" sz="1000" dirty="0" smtClean="0">
                <a:latin typeface="+mn-lt"/>
              </a:rPr>
              <a:t>ttribution </a:t>
            </a:r>
            <a:r>
              <a:rPr lang="en-US" sz="1000" dirty="0">
                <a:latin typeface="+mn-lt"/>
              </a:rPr>
              <a:t>of </a:t>
            </a:r>
            <a:r>
              <a:rPr lang="en-US" sz="1000" dirty="0" smtClean="0">
                <a:latin typeface="+mn-lt"/>
              </a:rPr>
              <a:t>Black </a:t>
            </a:r>
            <a:r>
              <a:rPr lang="en-US" sz="1000" dirty="0">
                <a:latin typeface="+mn-lt"/>
              </a:rPr>
              <a:t>C</a:t>
            </a:r>
            <a:r>
              <a:rPr lang="en-US" sz="1000" dirty="0" smtClean="0">
                <a:latin typeface="+mn-lt"/>
              </a:rPr>
              <a:t>arbon </a:t>
            </a:r>
            <a:r>
              <a:rPr lang="en-US" sz="1000" dirty="0">
                <a:latin typeface="+mn-lt"/>
              </a:rPr>
              <a:t>and </a:t>
            </a:r>
            <a:r>
              <a:rPr lang="en-US" sz="1000" dirty="0" smtClean="0">
                <a:latin typeface="+mn-lt"/>
              </a:rPr>
              <a:t>Its </a:t>
            </a:r>
            <a:r>
              <a:rPr lang="en-US" sz="1000" dirty="0">
                <a:latin typeface="+mn-lt"/>
              </a:rPr>
              <a:t>D</a:t>
            </a:r>
            <a:r>
              <a:rPr lang="en-US" sz="1000" dirty="0" smtClean="0">
                <a:latin typeface="+mn-lt"/>
              </a:rPr>
              <a:t>irect </a:t>
            </a:r>
            <a:r>
              <a:rPr lang="en-US" sz="1000" dirty="0">
                <a:latin typeface="+mn-lt"/>
              </a:rPr>
              <a:t>R</a:t>
            </a:r>
            <a:r>
              <a:rPr lang="en-US" sz="1000" dirty="0" smtClean="0">
                <a:latin typeface="+mn-lt"/>
              </a:rPr>
              <a:t>adiative </a:t>
            </a:r>
            <a:r>
              <a:rPr lang="en-US" sz="1000" dirty="0">
                <a:latin typeface="+mn-lt"/>
              </a:rPr>
              <a:t>F</a:t>
            </a:r>
            <a:r>
              <a:rPr lang="en-US" sz="1000" dirty="0" smtClean="0">
                <a:latin typeface="+mn-lt"/>
              </a:rPr>
              <a:t>orcing </a:t>
            </a:r>
            <a:r>
              <a:rPr lang="en-US" sz="1000" dirty="0">
                <a:latin typeface="+mn-lt"/>
              </a:rPr>
              <a:t>in China.” </a:t>
            </a:r>
            <a:r>
              <a:rPr lang="en-US" sz="1000" i="1" dirty="0">
                <a:latin typeface="+mn-lt"/>
              </a:rPr>
              <a:t>Atmospheric Chemistry and </a:t>
            </a:r>
            <a:r>
              <a:rPr lang="en-US" sz="1000" i="1" smtClean="0">
                <a:latin typeface="+mn-lt"/>
              </a:rPr>
              <a:t>Physics </a:t>
            </a:r>
            <a:r>
              <a:rPr lang="en-US" sz="1000" smtClean="0">
                <a:latin typeface="+mn-lt"/>
              </a:rPr>
              <a:t>17:4319-4336</a:t>
            </a:r>
            <a:r>
              <a:rPr lang="en-US" sz="1000" dirty="0" smtClean="0">
                <a:latin typeface="+mn-lt"/>
              </a:rPr>
              <a:t>. DOI: 10.5194/acp-17-4319-2017</a:t>
            </a:r>
            <a:endParaRPr lang="en-US" sz="1000" dirty="0">
              <a:latin typeface="+mn-lt"/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5638801" y="5058251"/>
            <a:ext cx="350519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TOP: Spatial distribution of BC emissions averaged over the years 2010−2014</a:t>
            </a:r>
          </a:p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BOTTOM: Source attribution of wintertime BC surface concentration in China (CN) and the seven smaller regions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1766" y="533484"/>
            <a:ext cx="4994376" cy="563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regional contributions to surface </a:t>
            </a:r>
            <a:r>
              <a:rPr lang="en-US" altLang="en-US" sz="1600" dirty="0"/>
              <a:t>concentration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haze formation, </a:t>
            </a:r>
            <a:r>
              <a:rPr lang="en-US" altLang="en-US" sz="1600" dirty="0" smtClean="0"/>
              <a:t>burden, transboundary transport, </a:t>
            </a:r>
            <a:r>
              <a:rPr lang="en-US" altLang="en-US" sz="1600" dirty="0"/>
              <a:t>and direct radiative forcing </a:t>
            </a:r>
            <a:r>
              <a:rPr lang="en-US" altLang="en-US" sz="1600" dirty="0" smtClean="0"/>
              <a:t>of </a:t>
            </a:r>
            <a:r>
              <a:rPr lang="en-US" altLang="en-US" sz="1600" dirty="0"/>
              <a:t>black </a:t>
            </a:r>
            <a:r>
              <a:rPr lang="en-US" altLang="en-US" sz="1600" dirty="0" smtClean="0"/>
              <a:t>carbon (BC) </a:t>
            </a:r>
            <a:r>
              <a:rPr lang="en-US" altLang="en-US" sz="1600" dirty="0"/>
              <a:t>in various regions of </a:t>
            </a:r>
            <a:r>
              <a:rPr lang="en-US" altLang="en-US" sz="1600" dirty="0" smtClean="0"/>
              <a:t>China</a:t>
            </a:r>
            <a:endParaRPr lang="en-US" altLang="en-US" sz="16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Approach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CAM5 simulations (nudged to reanalysis circulations) with a</a:t>
            </a:r>
            <a:r>
              <a:rPr lang="en-US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en-US" sz="1600" dirty="0" smtClean="0"/>
              <a:t>BC source-tagging technique and new emissions for the years 2010−2014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Analyze source-receptor relationships of BC over China and seven smaller regions for different seasons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In the </a:t>
            </a:r>
            <a:r>
              <a:rPr lang="en-US" altLang="en-US" sz="1600" dirty="0"/>
              <a:t>winter haze season, more than 50 percent of surface BC in China originated </a:t>
            </a:r>
            <a:r>
              <a:rPr lang="en-US" altLang="en-US" sz="1600" dirty="0" smtClean="0"/>
              <a:t>in north China,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contributing more </a:t>
            </a:r>
            <a:r>
              <a:rPr lang="en-US" altLang="en-US" sz="1600" dirty="0"/>
              <a:t>than 90 percent to local BC and a substantial amount to south, southwest, and central-west China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Found a strong </a:t>
            </a:r>
            <a:r>
              <a:rPr lang="en-US" altLang="en-US" sz="1600" dirty="0"/>
              <a:t>influence of nonlocal sources on regional BC and its radiative forcing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Emissions </a:t>
            </a:r>
            <a:r>
              <a:rPr lang="en-US" altLang="en-US" sz="1600" dirty="0"/>
              <a:t>from inside and outside China are equally important for BC outflow from East Asia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11" y="534983"/>
            <a:ext cx="2771085" cy="20783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2947"/>
          <a:stretch/>
        </p:blipFill>
        <p:spPr>
          <a:xfrm>
            <a:off x="5562600" y="2689486"/>
            <a:ext cx="2991909" cy="19002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112" y="4648200"/>
            <a:ext cx="3429488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Yang-Wang-BlackCarbonInChina-ACP-April2017f</Presentation>
    <Funding xmlns="98b00cf3-a6ce-40de-8923-f140beb786e9">RGCM (HiLAT), NASA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9270E4-E8EC-4C9A-9C3F-64AB90336E42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98b00cf3-a6ce-40de-8923-f140beb786e9"/>
    <ds:schemaRef ds:uri="http://schemas.microsoft.com/sharepoint/v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FFBE0F0-3857-4955-B2D4-22DFD13D6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14401</TotalTime>
  <Words>224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Yang-Wang-BlackCarbonInChina-ACP-April2017f</dc:title>
  <dc:creator>Steve.Ghan@pnnl.gov</dc:creator>
  <dc:description/>
  <cp:lastModifiedBy>Dorsey, Kathryn S</cp:lastModifiedBy>
  <cp:revision>146</cp:revision>
  <cp:lastPrinted>2011-05-11T17:30:12Z</cp:lastPrinted>
  <dcterms:created xsi:type="dcterms:W3CDTF">2014-01-03T21:30:52Z</dcterms:created>
  <dcterms:modified xsi:type="dcterms:W3CDTF">2017-04-11T17:54:10Z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Yang-Wang-BlackCarbonInChina-ACP-April2017f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