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mes, Catherine L" initials="HCL" lastIdx="5" clrIdx="0">
    <p:extLst>
      <p:ext uri="{19B8F6BF-5375-455C-9EA6-DF929625EA0E}">
        <p15:presenceInfo xmlns:p15="http://schemas.microsoft.com/office/powerpoint/2012/main" userId="S::catherine.himes@pnnl.gov::3188da6f-cffb-4e9b-aed8-fac80e95ab3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0A0BB0-BD29-4080-87B1-09265AB4493B}" v="19" dt="2019-07-31T17:45:09.0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38"/>
    <p:restoredTop sz="94694"/>
  </p:normalViewPr>
  <p:slideViewPr>
    <p:cSldViewPr snapToGrid="0">
      <p:cViewPr varScale="1">
        <p:scale>
          <a:sx n="64" d="100"/>
          <a:sy n="64" d="100"/>
        </p:scale>
        <p:origin x="62" y="3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880811-0CDC-42DB-88CD-AF0B9F4CA1EA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912C49-9404-4DE6-B29F-FDE2D9D91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520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30250" indent="-280988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23950" indent="-223838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573213" indent="-223838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22475" indent="-223838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4796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368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3940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512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63484F-2281-43B6-BFF6-93F70712FE1C}" type="slidenum">
              <a:rPr lang="en-US" alt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>
              <a:cs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125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02042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288929F4-C5A6-401A-A1C8-F9E29B57FF4B}" type="datetimeFigureOut">
              <a:rPr lang="en-US" altLang="en-US"/>
              <a:pPr>
                <a:defRPr/>
              </a:pPr>
              <a:t>8/27/2019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38D836DC-8003-470E-BCFB-52F4AE687D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3443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95024" y="0"/>
            <a:ext cx="884844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Impact of Emission Height Uncertainty on Aerosol Distribution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4551140" y="5914757"/>
            <a:ext cx="4296081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en-US" sz="1000" dirty="0">
                <a:latin typeface="+mn-lt"/>
              </a:rPr>
              <a:t>Yang Y, </a:t>
            </a:r>
            <a:r>
              <a:rPr lang="en-US" altLang="zh-CN" sz="1000" dirty="0">
                <a:latin typeface="+mn-lt"/>
              </a:rPr>
              <a:t>SJ Smith, </a:t>
            </a:r>
            <a:r>
              <a:rPr lang="en-US" sz="1000" dirty="0">
                <a:latin typeface="+mn-lt"/>
              </a:rPr>
              <a:t>H Wang, S Lou, and PJ Rasch. 2019. “Impact of Anthropogenic Emission Injection Height Uncertainty on Global Sulfur Dioxide and Aerosol Distribution</a:t>
            </a:r>
            <a:r>
              <a:rPr lang="en-US" sz="1000" i="1" dirty="0">
                <a:latin typeface="+mn-lt"/>
              </a:rPr>
              <a:t>,” Journal of Geophysical Research: Atmospheres</a:t>
            </a:r>
            <a:r>
              <a:rPr lang="en-US" sz="1000" dirty="0">
                <a:latin typeface="+mn-lt"/>
              </a:rPr>
              <a:t>,</a:t>
            </a:r>
            <a:r>
              <a:rPr lang="en-US" sz="1000" i="1" dirty="0">
                <a:latin typeface="+mn-lt"/>
              </a:rPr>
              <a:t> </a:t>
            </a:r>
            <a:r>
              <a:rPr lang="en-US" sz="1000" dirty="0">
                <a:latin typeface="+mn-lt"/>
              </a:rPr>
              <a:t>124:4812–4826. DOI: </a:t>
            </a:r>
            <a:r>
              <a:rPr lang="fi-FI" sz="1000" dirty="0">
                <a:latin typeface="+mn-lt"/>
              </a:rPr>
              <a:t>10.1029/2018JD030001</a:t>
            </a:r>
            <a:endParaRPr lang="en-US" sz="1000" dirty="0">
              <a:latin typeface="+mn-lt"/>
            </a:endParaRPr>
          </a:p>
        </p:txBody>
      </p:sp>
      <p:sp>
        <p:nvSpPr>
          <p:cNvPr id="3079" name="TextBox 9"/>
          <p:cNvSpPr txBox="1">
            <a:spLocks noChangeArrowheads="1"/>
          </p:cNvSpPr>
          <p:nvPr/>
        </p:nvSpPr>
        <p:spPr bwMode="auto">
          <a:xfrm>
            <a:off x="4663180" y="4714428"/>
            <a:ext cx="4072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Global mean vertical concentrations profiles of (a) SO</a:t>
            </a:r>
            <a:r>
              <a:rPr lang="en-US" sz="1200" b="1" baseline="-25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(ppbv), (b) sulfate (ng/m</a:t>
            </a:r>
            <a:r>
              <a:rPr lang="en-US" sz="1200" b="1" baseline="30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(c) absorbing aerosols (ng/m</a:t>
            </a:r>
            <a:r>
              <a:rPr lang="en-US" altLang="zh-CN" sz="1200" b="1" baseline="30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and (d) primary organic matter (POM; ng/m</a:t>
            </a:r>
            <a:r>
              <a:rPr lang="en-US" altLang="zh-CN" sz="1200" b="1" baseline="30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over land; particles and gases contributed by industrial emissions injected into model layers 1 to 4 (IND1, IND2, IND3, and IND4).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28336" y="1131931"/>
            <a:ext cx="4443664" cy="5558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sz="1400" b="1" dirty="0"/>
              <a:t>Objective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400" dirty="0"/>
              <a:t>Examine the impact of anthropogenic emission injection height uncertainty on global sulfur dioxide (SO</a:t>
            </a:r>
            <a:r>
              <a:rPr lang="en-US" altLang="en-US" sz="1400" baseline="-25000" dirty="0"/>
              <a:t>2</a:t>
            </a:r>
            <a:r>
              <a:rPr lang="en-US" altLang="en-US" sz="1400" dirty="0"/>
              <a:t>) and aerosol distributions in the atmosphere.</a:t>
            </a:r>
          </a:p>
          <a:p>
            <a:pPr marL="0" indent="0" algn="ctr" eaLnBrk="1" hangingPunct="1">
              <a:spcBef>
                <a:spcPct val="15000"/>
              </a:spcBef>
            </a:pPr>
            <a:r>
              <a:rPr lang="en-US" altLang="en-US" sz="1400" b="1" dirty="0"/>
              <a:t>Approach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400" dirty="0"/>
              <a:t>Perform a simulation with various assumptions for the injection heights of aerosols and a precursor gas (SO</a:t>
            </a:r>
            <a:r>
              <a:rPr lang="en-US" altLang="en-US" sz="1400" baseline="-25000" dirty="0"/>
              <a:t>2</a:t>
            </a:r>
            <a:r>
              <a:rPr lang="en-US" altLang="en-US" sz="1400" dirty="0"/>
              <a:t>) in the Community Atmosphere Model version 5 (CAM5).</a:t>
            </a:r>
          </a:p>
          <a:p>
            <a:pPr algn="ctr" eaLnBrk="1" hangingPunct="1">
              <a:spcBef>
                <a:spcPct val="15000"/>
              </a:spcBef>
            </a:pPr>
            <a:r>
              <a:rPr lang="en-US" altLang="en-US" sz="1400" b="1" dirty="0"/>
              <a:t>Impact</a:t>
            </a:r>
            <a:endParaRPr lang="en-US" altLang="en-US" sz="1400" dirty="0"/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400" dirty="0"/>
              <a:t>Understanding how to compare models and observations is important for evaluating SO</a:t>
            </a:r>
            <a:r>
              <a:rPr lang="en-US" altLang="en-US" sz="1400" baseline="-25000" dirty="0"/>
              <a:t>2</a:t>
            </a:r>
            <a:r>
              <a:rPr lang="en-US" altLang="en-US" sz="1400" dirty="0"/>
              <a:t> and aerosol concentration and distribution.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400" dirty="0"/>
              <a:t>Uncertainty in assumed effective emission height strongly affects SO</a:t>
            </a:r>
            <a:r>
              <a:rPr lang="en-US" altLang="en-US" sz="1400" baseline="-25000" dirty="0"/>
              <a:t>2</a:t>
            </a:r>
            <a:r>
              <a:rPr lang="en-US" altLang="en-US" sz="1400" dirty="0"/>
              <a:t> and aerosol concentration and vertical profile. 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400" dirty="0"/>
              <a:t>Because of the strong impact on SO</a:t>
            </a:r>
            <a:r>
              <a:rPr lang="en-US" altLang="en-US" sz="1400" baseline="-25000" dirty="0"/>
              <a:t>2</a:t>
            </a:r>
            <a:r>
              <a:rPr lang="en-US" altLang="en-US" sz="1400" dirty="0"/>
              <a:t> concentrations, uncertain emission height is a confounding factor in evaluating model behavior against observations.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400" dirty="0"/>
              <a:t>Uncertainty also impacts interpretation of satellite data.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531849D-9E41-8343-9EAB-52DA35F72E90}"/>
              </a:ext>
            </a:extLst>
          </p:cNvPr>
          <p:cNvGrpSpPr/>
          <p:nvPr/>
        </p:nvGrpSpPr>
        <p:grpSpPr>
          <a:xfrm>
            <a:off x="4663180" y="767500"/>
            <a:ext cx="3779520" cy="3945490"/>
            <a:chOff x="4663180" y="882630"/>
            <a:chExt cx="3779520" cy="3945490"/>
          </a:xfrm>
        </p:grpSpPr>
        <p:pic>
          <p:nvPicPr>
            <p:cNvPr id="2" name="图片 1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726"/>
            <a:stretch/>
          </p:blipFill>
          <p:spPr>
            <a:xfrm>
              <a:off x="4663180" y="882630"/>
              <a:ext cx="3779520" cy="3682442"/>
            </a:xfrm>
            <a:prstGeom prst="rect">
              <a:avLst/>
            </a:prstGeom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FB3CCE67-D3A8-674D-896A-B6B2F8586E37}"/>
                </a:ext>
              </a:extLst>
            </p:cNvPr>
            <p:cNvSpPr txBox="1"/>
            <p:nvPr/>
          </p:nvSpPr>
          <p:spPr>
            <a:xfrm>
              <a:off x="4692071" y="4566510"/>
              <a:ext cx="1860869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Absorbing Aerosols (ng m</a:t>
              </a:r>
              <a:r>
                <a:rPr lang="en-US" sz="1050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-3</a:t>
              </a:r>
              <a:r>
                <a:rPr 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E6216D-C641-7D4D-8869-D68C409F39B2}"/>
                </a:ext>
              </a:extLst>
            </p:cNvPr>
            <p:cNvSpPr txBox="1"/>
            <p:nvPr/>
          </p:nvSpPr>
          <p:spPr>
            <a:xfrm>
              <a:off x="7127600" y="4566510"/>
              <a:ext cx="114063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POM (ng m</a:t>
              </a:r>
              <a:r>
                <a:rPr lang="en-US" sz="1050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-3</a:t>
              </a:r>
              <a:r>
                <a:rPr 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63707912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 xsi:nil="true"/>
    <Funding xmlns="3f367a74-7294-440b-bcf2-615eafc1d48f" xsi:nil="true"/>
    <SlideDescription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DD0966E738D64E49B965032E22FBBBFF" ma:contentTypeVersion="4" ma:contentTypeDescription="Microsoft PowerPoint Slide" ma:contentTypeScope="" ma:versionID="b3474de98243c38ca447bb66c1087723">
  <xsd:schema xmlns:xsd="http://www.w3.org/2001/XMLSchema" xmlns:xs="http://www.w3.org/2001/XMLSchema" xmlns:p="http://schemas.microsoft.com/office/2006/metadata/properties" xmlns:ns1="http://schemas.microsoft.com/sharepoint/v3" xmlns:ns3="3f367a74-7294-440b-bcf2-615eafc1d48f" targetNamespace="http://schemas.microsoft.com/office/2006/metadata/properties" ma:root="true" ma:fieldsID="9b034228d1307b28e45b372313e8c5d5" ns1:_="" ns3:_="">
    <xsd:import namespace="http://schemas.microsoft.com/sharepoint/v3"/>
    <xsd:import namespace="3f367a74-7294-440b-bcf2-615eafc1d48f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3:Funding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0" nillable="true" ma:displayName="Presentation" ma:internalName="Presentation">
      <xsd:simpleType>
        <xsd:restriction base="dms:Text"/>
      </xsd:simpleType>
    </xsd:element>
    <xsd:element name="SlideDescription" ma:index="1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367a74-7294-440b-bcf2-615eafc1d48f" elementFormDefault="qualified">
    <xsd:import namespace="http://schemas.microsoft.com/office/2006/documentManagement/types"/>
    <xsd:import namespace="http://schemas.microsoft.com/office/infopath/2007/PartnerControls"/>
    <xsd:element name="Funding" ma:index="7" nillable="true" ma:displayName="Funding" ma:description="Funding Soure" ma:internalName="Funding" ma:readOnly="false">
      <xsd:simpleType>
        <xsd:restriction base="dms:Note">
          <xsd:maxLength value="255"/>
        </xsd:restriction>
      </xsd:simple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C8F5A13-1CA4-4B6E-BD3C-48884E720199}">
  <ds:schemaRefs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sharepoint/v3"/>
    <ds:schemaRef ds:uri="http://purl.org/dc/terms/"/>
    <ds:schemaRef ds:uri="3f367a74-7294-440b-bcf2-615eafc1d48f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BE2B369-7240-4AA7-89A0-670EA5E57A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f367a74-7294-440b-bcf2-615eafc1d4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16182</TotalTime>
  <Words>259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Yang-Wang-etal-USAerosol-EarthsFuture-June2018-f</dc:title>
  <dc:creator>Steve.Ghan@pnnl.gov</dc:creator>
  <dc:description/>
  <cp:lastModifiedBy>Himes, Catherine L</cp:lastModifiedBy>
  <cp:revision>246</cp:revision>
  <cp:lastPrinted>2011-05-11T17:30:12Z</cp:lastPrinted>
  <dcterms:created xsi:type="dcterms:W3CDTF">2014-01-03T21:30:52Z</dcterms:created>
  <dcterms:modified xsi:type="dcterms:W3CDTF">2019-08-27T16:41:04Z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EP6D6TSR2XSE-14-219</vt:lpwstr>
  </property>
  <property fmtid="{D5CDD505-2E9C-101B-9397-08002B2CF9AE}" pid="3" name="_dlc_DocIdItemGuid">
    <vt:lpwstr>837cf63c-0d11-4ee4-b16f-79c376516758</vt:lpwstr>
  </property>
  <property fmtid="{D5CDD505-2E9C-101B-9397-08002B2CF9AE}" pid="4" name="_dlc_DocIdUrl">
    <vt:lpwstr>https://collaborate.pnl.gov/projects/asgc/research_highlights/_layouts/DocIdRedir.aspx?ID=EP6D6TSR2XSE-14-219, EP6D6TSR2XSE-14-219</vt:lpwstr>
  </property>
  <property fmtid="{D5CDD505-2E9C-101B-9397-08002B2CF9AE}" pid="5" name="Highlight">
    <vt:lpwstr/>
  </property>
  <property fmtid="{D5CDD505-2E9C-101B-9397-08002B2CF9AE}" pid="6" name="ContentTypeId">
    <vt:lpwstr>0x010100A22E315B1F3C42B49A0E90D2F9AB5AB100DD0966E738D64E49B965032E22FBBBFF</vt:lpwstr>
  </property>
  <property fmtid="{D5CDD505-2E9C-101B-9397-08002B2CF9AE}" pid="7" name="ContentType">
    <vt:lpwstr>Slide</vt:lpwstr>
  </property>
  <property fmtid="{D5CDD505-2E9C-101B-9397-08002B2CF9AE}" pid="8" name="Presentation">
    <vt:lpwstr>Yang-Wang-etal-USAerosol-EarthsFuture-June2018-f</vt:lpwstr>
  </property>
  <property fmtid="{D5CDD505-2E9C-101B-9397-08002B2CF9AE}" pid="9" name="SlideDescription">
    <vt:lpwstr/>
  </property>
  <property fmtid="{D5CDD505-2E9C-101B-9397-08002B2CF9AE}" pid="10" name="FY">
    <vt:lpwstr/>
  </property>
  <property fmtid="{D5CDD505-2E9C-101B-9397-08002B2CF9AE}" pid="11" name="Funding">
    <vt:lpwstr>SciDAC</vt:lpwstr>
  </property>
</Properties>
</file>