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1066" y="-9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C673AF8-75ED-4D12-A317-6AD0C51168A4}"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46EAA-7DB8-4021-8A00-9171E5E044E9}" type="slidenum">
              <a:rPr lang="en-US" smtClean="0"/>
              <a:t>‹#›</a:t>
            </a:fld>
            <a:endParaRPr lang="en-US"/>
          </a:p>
        </p:txBody>
      </p:sp>
    </p:spTree>
    <p:extLst>
      <p:ext uri="{BB962C8B-B14F-4D97-AF65-F5344CB8AC3E}">
        <p14:creationId xmlns:p14="http://schemas.microsoft.com/office/powerpoint/2010/main" val="1451354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673AF8-75ED-4D12-A317-6AD0C51168A4}"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46EAA-7DB8-4021-8A00-9171E5E044E9}" type="slidenum">
              <a:rPr lang="en-US" smtClean="0"/>
              <a:t>‹#›</a:t>
            </a:fld>
            <a:endParaRPr lang="en-US"/>
          </a:p>
        </p:txBody>
      </p:sp>
    </p:spTree>
    <p:extLst>
      <p:ext uri="{BB962C8B-B14F-4D97-AF65-F5344CB8AC3E}">
        <p14:creationId xmlns:p14="http://schemas.microsoft.com/office/powerpoint/2010/main" val="115696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673AF8-75ED-4D12-A317-6AD0C51168A4}"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46EAA-7DB8-4021-8A00-9171E5E044E9}" type="slidenum">
              <a:rPr lang="en-US" smtClean="0"/>
              <a:t>‹#›</a:t>
            </a:fld>
            <a:endParaRPr lang="en-US"/>
          </a:p>
        </p:txBody>
      </p:sp>
    </p:spTree>
    <p:extLst>
      <p:ext uri="{BB962C8B-B14F-4D97-AF65-F5344CB8AC3E}">
        <p14:creationId xmlns:p14="http://schemas.microsoft.com/office/powerpoint/2010/main" val="2493211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673AF8-75ED-4D12-A317-6AD0C51168A4}"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46EAA-7DB8-4021-8A00-9171E5E044E9}" type="slidenum">
              <a:rPr lang="en-US" smtClean="0"/>
              <a:t>‹#›</a:t>
            </a:fld>
            <a:endParaRPr lang="en-US"/>
          </a:p>
        </p:txBody>
      </p:sp>
    </p:spTree>
    <p:extLst>
      <p:ext uri="{BB962C8B-B14F-4D97-AF65-F5344CB8AC3E}">
        <p14:creationId xmlns:p14="http://schemas.microsoft.com/office/powerpoint/2010/main" val="809356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673AF8-75ED-4D12-A317-6AD0C51168A4}" type="datetimeFigureOut">
              <a:rPr lang="en-US" smtClean="0"/>
              <a:t>11/28/2016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46EAA-7DB8-4021-8A00-9171E5E044E9}" type="slidenum">
              <a:rPr lang="en-US" smtClean="0"/>
              <a:t>‹#›</a:t>
            </a:fld>
            <a:endParaRPr lang="en-US"/>
          </a:p>
        </p:txBody>
      </p:sp>
    </p:spTree>
    <p:extLst>
      <p:ext uri="{BB962C8B-B14F-4D97-AF65-F5344CB8AC3E}">
        <p14:creationId xmlns:p14="http://schemas.microsoft.com/office/powerpoint/2010/main" val="799036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C673AF8-75ED-4D12-A317-6AD0C51168A4}" type="datetimeFigureOut">
              <a:rPr lang="en-US" smtClean="0"/>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546EAA-7DB8-4021-8A00-9171E5E044E9}" type="slidenum">
              <a:rPr lang="en-US" smtClean="0"/>
              <a:t>‹#›</a:t>
            </a:fld>
            <a:endParaRPr lang="en-US"/>
          </a:p>
        </p:txBody>
      </p:sp>
    </p:spTree>
    <p:extLst>
      <p:ext uri="{BB962C8B-B14F-4D97-AF65-F5344CB8AC3E}">
        <p14:creationId xmlns:p14="http://schemas.microsoft.com/office/powerpoint/2010/main" val="2582864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C673AF8-75ED-4D12-A317-6AD0C51168A4}" type="datetimeFigureOut">
              <a:rPr lang="en-US" smtClean="0"/>
              <a:t>11/28/2016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546EAA-7DB8-4021-8A00-9171E5E044E9}" type="slidenum">
              <a:rPr lang="en-US" smtClean="0"/>
              <a:t>‹#›</a:t>
            </a:fld>
            <a:endParaRPr lang="en-US"/>
          </a:p>
        </p:txBody>
      </p:sp>
    </p:spTree>
    <p:extLst>
      <p:ext uri="{BB962C8B-B14F-4D97-AF65-F5344CB8AC3E}">
        <p14:creationId xmlns:p14="http://schemas.microsoft.com/office/powerpoint/2010/main" val="285261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C673AF8-75ED-4D12-A317-6AD0C51168A4}" type="datetimeFigureOut">
              <a:rPr lang="en-US" smtClean="0"/>
              <a:t>11/28/2016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546EAA-7DB8-4021-8A00-9171E5E044E9}" type="slidenum">
              <a:rPr lang="en-US" smtClean="0"/>
              <a:t>‹#›</a:t>
            </a:fld>
            <a:endParaRPr lang="en-US"/>
          </a:p>
        </p:txBody>
      </p:sp>
    </p:spTree>
    <p:extLst>
      <p:ext uri="{BB962C8B-B14F-4D97-AF65-F5344CB8AC3E}">
        <p14:creationId xmlns:p14="http://schemas.microsoft.com/office/powerpoint/2010/main" val="1686921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673AF8-75ED-4D12-A317-6AD0C51168A4}" type="datetimeFigureOut">
              <a:rPr lang="en-US" smtClean="0"/>
              <a:t>11/28/2016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546EAA-7DB8-4021-8A00-9171E5E044E9}" type="slidenum">
              <a:rPr lang="en-US" smtClean="0"/>
              <a:t>‹#›</a:t>
            </a:fld>
            <a:endParaRPr lang="en-US"/>
          </a:p>
        </p:txBody>
      </p:sp>
    </p:spTree>
    <p:extLst>
      <p:ext uri="{BB962C8B-B14F-4D97-AF65-F5344CB8AC3E}">
        <p14:creationId xmlns:p14="http://schemas.microsoft.com/office/powerpoint/2010/main" val="3250318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673AF8-75ED-4D12-A317-6AD0C51168A4}" type="datetimeFigureOut">
              <a:rPr lang="en-US" smtClean="0"/>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546EAA-7DB8-4021-8A00-9171E5E044E9}" type="slidenum">
              <a:rPr lang="en-US" smtClean="0"/>
              <a:t>‹#›</a:t>
            </a:fld>
            <a:endParaRPr lang="en-US"/>
          </a:p>
        </p:txBody>
      </p:sp>
    </p:spTree>
    <p:extLst>
      <p:ext uri="{BB962C8B-B14F-4D97-AF65-F5344CB8AC3E}">
        <p14:creationId xmlns:p14="http://schemas.microsoft.com/office/powerpoint/2010/main" val="2253064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673AF8-75ED-4D12-A317-6AD0C51168A4}" type="datetimeFigureOut">
              <a:rPr lang="en-US" smtClean="0"/>
              <a:t>11/28/2016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546EAA-7DB8-4021-8A00-9171E5E044E9}" type="slidenum">
              <a:rPr lang="en-US" smtClean="0"/>
              <a:t>‹#›</a:t>
            </a:fld>
            <a:endParaRPr lang="en-US"/>
          </a:p>
        </p:txBody>
      </p:sp>
    </p:spTree>
    <p:extLst>
      <p:ext uri="{BB962C8B-B14F-4D97-AF65-F5344CB8AC3E}">
        <p14:creationId xmlns:p14="http://schemas.microsoft.com/office/powerpoint/2010/main" val="1408688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673AF8-75ED-4D12-A317-6AD0C51168A4}" type="datetimeFigureOut">
              <a:rPr lang="en-US" smtClean="0"/>
              <a:t>11/28/2016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546EAA-7DB8-4021-8A00-9171E5E044E9}" type="slidenum">
              <a:rPr lang="en-US" smtClean="0"/>
              <a:t>‹#›</a:t>
            </a:fld>
            <a:endParaRPr lang="en-US"/>
          </a:p>
        </p:txBody>
      </p:sp>
    </p:spTree>
    <p:extLst>
      <p:ext uri="{BB962C8B-B14F-4D97-AF65-F5344CB8AC3E}">
        <p14:creationId xmlns:p14="http://schemas.microsoft.com/office/powerpoint/2010/main" val="36610697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228600" y="838200"/>
            <a:ext cx="4114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lstStyle>
            <a:lvl1pPr marL="231775" indent="-231775"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algn="ctr" eaLnBrk="1" hangingPunct="1">
              <a:spcBef>
                <a:spcPct val="15000"/>
              </a:spcBef>
              <a:buFontTx/>
              <a:buNone/>
            </a:pPr>
            <a:endParaRPr lang="en-US" altLang="en-US" sz="1800"/>
          </a:p>
        </p:txBody>
      </p:sp>
      <p:sp>
        <p:nvSpPr>
          <p:cNvPr id="3" name="Rectangle 3"/>
          <p:cNvSpPr>
            <a:spLocks noChangeArrowheads="1"/>
          </p:cNvSpPr>
          <p:nvPr/>
        </p:nvSpPr>
        <p:spPr bwMode="auto">
          <a:xfrm>
            <a:off x="0" y="1905000"/>
            <a:ext cx="4191000" cy="4572000"/>
          </a:xfrm>
          <a:prstGeom prst="rect">
            <a:avLst/>
          </a:prstGeom>
          <a:ln/>
        </p:spPr>
        <p:style>
          <a:lnRef idx="2">
            <a:schemeClr val="accent1"/>
          </a:lnRef>
          <a:fillRef idx="1">
            <a:schemeClr val="lt1"/>
          </a:fillRef>
          <a:effectRef idx="0">
            <a:schemeClr val="accent1"/>
          </a:effectRef>
          <a:fontRef idx="minor">
            <a:schemeClr val="dk1"/>
          </a:fontRef>
        </p:style>
        <p:txBody>
          <a:bodyPr lIns="91435" tIns="45718" rIns="91435" bIns="45718"/>
          <a:lstStyle/>
          <a:p>
            <a:pPr marL="231763" indent="-231763" algn="ctr">
              <a:spcBef>
                <a:spcPct val="15000"/>
              </a:spcBef>
              <a:defRPr/>
            </a:pPr>
            <a:r>
              <a:rPr lang="en-US" sz="2000" b="1" dirty="0">
                <a:solidFill>
                  <a:srgbClr val="800000"/>
                </a:solidFill>
              </a:rPr>
              <a:t>Approach</a:t>
            </a:r>
          </a:p>
          <a:p>
            <a:pPr marL="231763" indent="-231763">
              <a:spcBef>
                <a:spcPct val="15000"/>
              </a:spcBef>
              <a:buFontTx/>
              <a:buChar char="•"/>
              <a:defRPr/>
            </a:pPr>
            <a:r>
              <a:rPr lang="en-US" sz="1400" dirty="0"/>
              <a:t>Using a set of climate projections from NCAR/DOE CESM1 that is under RCP 8.5 and RCP 4.5, we are able to understand the role of GHG mitigation on future heat extreme reduction.</a:t>
            </a:r>
          </a:p>
          <a:p>
            <a:pPr marL="231763" indent="-231763">
              <a:spcBef>
                <a:spcPct val="15000"/>
              </a:spcBef>
              <a:buFontTx/>
              <a:buChar char="•"/>
              <a:defRPr/>
            </a:pPr>
            <a:r>
              <a:rPr lang="en-US" sz="1400" dirty="0"/>
              <a:t>We run an additional simulations for the 21</a:t>
            </a:r>
            <a:r>
              <a:rPr lang="en-US" sz="1400" baseline="30000" dirty="0"/>
              <a:t>st</a:t>
            </a:r>
            <a:r>
              <a:rPr lang="en-US" sz="1400" dirty="0"/>
              <a:t> century which is similar to RCP 8.5, but fixing the aerosol emissions as constant. By contrasting this fixed-aerosol experiment with RCP 8.5, we are able to understand the role of aerosols on future heat extreme reduction.</a:t>
            </a:r>
          </a:p>
          <a:p>
            <a:pPr marL="231763" indent="-231763">
              <a:spcBef>
                <a:spcPct val="15000"/>
              </a:spcBef>
              <a:buFontTx/>
              <a:buChar char="•"/>
              <a:defRPr/>
            </a:pPr>
            <a:r>
              <a:rPr lang="en-US" sz="1400" dirty="0"/>
              <a:t>Heat extreme is defined as the days exceeding the 98% percentile probability distribution.</a:t>
            </a:r>
          </a:p>
          <a:p>
            <a:pPr marL="231763" indent="-231763">
              <a:spcBef>
                <a:spcPct val="15000"/>
              </a:spcBef>
              <a:buFontTx/>
              <a:buChar char="•"/>
              <a:defRPr/>
            </a:pPr>
            <a:r>
              <a:rPr lang="en-US" sz="1400" dirty="0"/>
              <a:t>We showed that Aerosol induced cooling and associated HE reductions are relatively stronger in the Northern Hemisphere (NH), as opposed to GHG.</a:t>
            </a:r>
          </a:p>
          <a:p>
            <a:pPr marL="231763" indent="-231763">
              <a:spcBef>
                <a:spcPct val="15000"/>
              </a:spcBef>
              <a:buFontTx/>
              <a:buChar char="•"/>
              <a:defRPr/>
            </a:pPr>
            <a:r>
              <a:rPr lang="en-US" sz="1400" dirty="0"/>
              <a:t> Aerosols are more capable of changing HE duration in the tropics, explained by stronger dynamical changes in atmospheric circulation, despite weaker thermodynamic changes.</a:t>
            </a:r>
          </a:p>
        </p:txBody>
      </p:sp>
      <p:sp>
        <p:nvSpPr>
          <p:cNvPr id="4" name="Rectangle 19"/>
          <p:cNvSpPr>
            <a:spLocks noChangeArrowheads="1"/>
          </p:cNvSpPr>
          <p:nvPr/>
        </p:nvSpPr>
        <p:spPr bwMode="auto">
          <a:xfrm>
            <a:off x="4495800" y="685800"/>
            <a:ext cx="4343400"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1435" tIns="45718" rIns="91435" bIns="45718">
            <a:spAutoFit/>
          </a:bodyP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a:p>
        </p:txBody>
      </p:sp>
      <p:sp>
        <p:nvSpPr>
          <p:cNvPr id="5" name="Rectangle 20"/>
          <p:cNvSpPr>
            <a:spLocks noChangeArrowheads="1"/>
          </p:cNvSpPr>
          <p:nvPr/>
        </p:nvSpPr>
        <p:spPr bwMode="auto">
          <a:xfrm>
            <a:off x="4343400" y="914400"/>
            <a:ext cx="4419600"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1435" tIns="45718" rIns="91435" bIns="45718">
            <a:spAutoFit/>
          </a:bodyP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endParaRPr lang="en-US" altLang="en-US" sz="1800"/>
          </a:p>
        </p:txBody>
      </p:sp>
      <p:sp>
        <p:nvSpPr>
          <p:cNvPr id="6" name="TextBox 24"/>
          <p:cNvSpPr txBox="1">
            <a:spLocks noChangeArrowheads="1"/>
          </p:cNvSpPr>
          <p:nvPr/>
        </p:nvSpPr>
        <p:spPr bwMode="auto">
          <a:xfrm>
            <a:off x="4267200" y="4708525"/>
            <a:ext cx="4800600" cy="1692275"/>
          </a:xfrm>
          <a:prstGeom prst="rect">
            <a:avLst/>
          </a:prstGeom>
          <a:ln/>
        </p:spPr>
        <p:style>
          <a:lnRef idx="2">
            <a:schemeClr val="accent1"/>
          </a:lnRef>
          <a:fillRef idx="1">
            <a:schemeClr val="lt1"/>
          </a:fillRef>
          <a:effectRef idx="0">
            <a:schemeClr val="accent1"/>
          </a:effectRef>
          <a:fontRef idx="minor">
            <a:schemeClr val="dk1"/>
          </a:fontRef>
        </p:style>
        <p:txBody>
          <a:bodyPr lIns="91435" tIns="45718" rIns="91435" bIns="45718">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algn="ctr" eaLnBrk="1" hangingPunct="1">
              <a:defRPr/>
            </a:pPr>
            <a:r>
              <a:rPr lang="en-US" sz="2000" b="1" dirty="0">
                <a:solidFill>
                  <a:srgbClr val="800000"/>
                </a:solidFill>
                <a:latin typeface="Calibri" charset="0"/>
              </a:rPr>
              <a:t>Impact</a:t>
            </a:r>
          </a:p>
          <a:p>
            <a:pPr marL="285736" indent="-285736" algn="just" eaLnBrk="1" hangingPunct="1">
              <a:buFont typeface="Arial"/>
              <a:buChar char="•"/>
              <a:defRPr/>
            </a:pPr>
            <a:r>
              <a:rPr lang="en-US" sz="1400" dirty="0"/>
              <a:t>Our results highlight the importance of aerosol scenario assumptions in projecting future HEs at regional scales.</a:t>
            </a:r>
          </a:p>
          <a:p>
            <a:pPr marL="285736" indent="-285736" algn="just" eaLnBrk="1" hangingPunct="1">
              <a:buFont typeface="Arial"/>
              <a:buChar char="•"/>
              <a:defRPr/>
            </a:pPr>
            <a:r>
              <a:rPr lang="en-US" sz="1400" dirty="0">
                <a:solidFill>
                  <a:schemeClr val="dk1"/>
                </a:solidFill>
                <a:latin typeface="+mn-lt"/>
                <a:ea typeface="+mn-ea"/>
                <a:cs typeface="+mn-cs"/>
              </a:rPr>
              <a:t>Also, we showed that the human exposure to heat extremes is more controlled by aerosols because of the collocation of air pollutions and human populations.</a:t>
            </a:r>
          </a:p>
        </p:txBody>
      </p:sp>
      <p:sp>
        <p:nvSpPr>
          <p:cNvPr id="7" name="Rectangle 4"/>
          <p:cNvSpPr>
            <a:spLocks noChangeArrowheads="1"/>
          </p:cNvSpPr>
          <p:nvPr/>
        </p:nvSpPr>
        <p:spPr bwMode="auto">
          <a:xfrm>
            <a:off x="0" y="838200"/>
            <a:ext cx="4191000" cy="1066800"/>
          </a:xfrm>
          <a:prstGeom prst="rect">
            <a:avLst/>
          </a:prstGeom>
          <a:ln/>
        </p:spPr>
        <p:style>
          <a:lnRef idx="2">
            <a:schemeClr val="accent1"/>
          </a:lnRef>
          <a:fillRef idx="1">
            <a:schemeClr val="lt1"/>
          </a:fillRef>
          <a:effectRef idx="0">
            <a:schemeClr val="accent1"/>
          </a:effectRef>
          <a:fontRef idx="minor">
            <a:schemeClr val="dk1"/>
          </a:fontRef>
        </p:style>
        <p:txBody>
          <a:bodyPr lIns="91435" tIns="45718" rIns="91435" bIns="45718"/>
          <a:lstStyle/>
          <a:p>
            <a:pPr marL="231763" indent="-231763" algn="ctr">
              <a:spcBef>
                <a:spcPct val="15000"/>
              </a:spcBef>
              <a:defRPr/>
            </a:pPr>
            <a:r>
              <a:rPr lang="en-US" sz="2000" b="1" dirty="0"/>
              <a:t>   </a:t>
            </a:r>
            <a:r>
              <a:rPr lang="en-US" sz="2000" b="1" dirty="0">
                <a:solidFill>
                  <a:srgbClr val="800000"/>
                </a:solidFill>
              </a:rPr>
              <a:t>Objective</a:t>
            </a:r>
          </a:p>
          <a:p>
            <a:pPr marL="231763" indent="-231763">
              <a:defRPr/>
            </a:pPr>
            <a:r>
              <a:rPr lang="en-US" dirty="0"/>
              <a:t>    </a:t>
            </a:r>
            <a:r>
              <a:rPr lang="en-US" sz="1400" dirty="0"/>
              <a:t>Understanding if and how the future projection of heat extremes depends on emission scenarios of GHG and aerosols.</a:t>
            </a:r>
            <a:endParaRPr lang="en-US" sz="1400" b="1" dirty="0"/>
          </a:p>
        </p:txBody>
      </p:sp>
      <p:sp>
        <p:nvSpPr>
          <p:cNvPr id="8" name="Rectangle 11"/>
          <p:cNvSpPr>
            <a:spLocks noChangeArrowheads="1"/>
          </p:cNvSpPr>
          <p:nvPr/>
        </p:nvSpPr>
        <p:spPr bwMode="auto">
          <a:xfrm>
            <a:off x="0" y="0"/>
            <a:ext cx="9144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spAutoFit/>
          </a:bodyP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2400" b="1">
                <a:solidFill>
                  <a:srgbClr val="800000"/>
                </a:solidFill>
                <a:latin typeface="Arial" pitchFamily="34" charset="0"/>
              </a:rPr>
              <a:t>The importance of aerosol scenarios in projections of future heat extremes</a:t>
            </a:r>
          </a:p>
        </p:txBody>
      </p:sp>
      <p:sp>
        <p:nvSpPr>
          <p:cNvPr id="9" name="Rectangle 12"/>
          <p:cNvSpPr>
            <a:spLocks noChangeArrowheads="1"/>
          </p:cNvSpPr>
          <p:nvPr/>
        </p:nvSpPr>
        <p:spPr bwMode="auto">
          <a:xfrm>
            <a:off x="0" y="6457950"/>
            <a:ext cx="9144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spAutoFit/>
          </a:bodyP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algn="ctr" eaLnBrk="1" hangingPunct="1">
              <a:spcBef>
                <a:spcPct val="0"/>
              </a:spcBef>
              <a:buFontTx/>
              <a:buNone/>
            </a:pPr>
            <a:r>
              <a:rPr lang="en-US" altLang="en-US" sz="1000">
                <a:latin typeface="Arial" pitchFamily="34" charset="0"/>
              </a:rPr>
              <a:t>Xu, Y., J.-F. Lamarque, and B. M. Sanderson (2015), The importance of aerosol scenarios in projections of future heat extremes, Clim. Change, 1–14, doi:10.1007/s10584-015-1565-1.</a:t>
            </a:r>
            <a:endParaRPr lang="en-US" altLang="en-US" sz="1000">
              <a:solidFill>
                <a:srgbClr val="800000"/>
              </a:solidFill>
              <a:latin typeface="Arial" pitchFamily="34" charset="0"/>
            </a:endParaRPr>
          </a:p>
        </p:txBody>
      </p:sp>
      <p:sp>
        <p:nvSpPr>
          <p:cNvPr id="10" name="TextBox 13"/>
          <p:cNvSpPr txBox="1">
            <a:spLocks noChangeArrowheads="1"/>
          </p:cNvSpPr>
          <p:nvPr/>
        </p:nvSpPr>
        <p:spPr bwMode="auto">
          <a:xfrm>
            <a:off x="6942138" y="685800"/>
            <a:ext cx="2222500" cy="355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spAutoFit/>
          </a:bodyPr>
          <a:lstStyle>
            <a:lvl1pPr eaLnBrk="0" hangingPunct="0">
              <a:spcBef>
                <a:spcPct val="20000"/>
              </a:spcBef>
              <a:buFont typeface="Arial" pitchFamily="34"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pitchFamily="34"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pitchFamily="34"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pitchFamily="34"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ea typeface="ＭＳ Ｐゴシック" pitchFamily="34" charset="-128"/>
              </a:defRPr>
            </a:lvl9pPr>
          </a:lstStyle>
          <a:p>
            <a:pPr eaLnBrk="1" hangingPunct="1">
              <a:spcBef>
                <a:spcPct val="0"/>
              </a:spcBef>
              <a:buFontTx/>
              <a:buNone/>
            </a:pPr>
            <a:r>
              <a:rPr lang="en-US" altLang="en-US" sz="1100">
                <a:latin typeface="Arial" pitchFamily="34" charset="0"/>
              </a:rPr>
              <a:t>(a) Normalized temperature reduction (°C/°C) due to GHG mitigation from RCP8.5 to RCP4.5. (b) Normalized temperature reduction (°C/°C) due to fixing present-day aerosols. Both values are normalized with respect to the global mean surface temperature change as in Table 1a. The global and regional averaged values are shown in Table 2. (c) The relative role of (b) and (a) calculated as (b)/(a)-1. (d) Change in the surface mass concentration (μg/m3) of sulfate aerosols between present-day and 2060–2080 in RCP8.5, which is largely responsible for the cooling in (b)</a:t>
            </a:r>
            <a:endParaRPr lang="en-US" altLang="en-US" sz="1100">
              <a:solidFill>
                <a:srgbClr val="800000"/>
              </a:solidFill>
              <a:latin typeface="Arial" pitchFamily="34" charset="0"/>
            </a:endParaRPr>
          </a:p>
        </p:txBody>
      </p:sp>
      <p:pic>
        <p:nvPicPr>
          <p:cNvPr id="11"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422275"/>
            <a:ext cx="2819400" cy="422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92296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390</Words>
  <Application>Microsoft Office PowerPoint</Application>
  <PresentationFormat>On-screen Show (4:3)</PresentationFormat>
  <Paragraphs>14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NCAR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Shearer</dc:creator>
  <cp:lastModifiedBy>Stephanie Shearer</cp:lastModifiedBy>
  <cp:revision>1</cp:revision>
  <dcterms:created xsi:type="dcterms:W3CDTF">2016-11-28T21:16:36Z</dcterms:created>
  <dcterms:modified xsi:type="dcterms:W3CDTF">2016-11-28T21:16:52Z</dcterms:modified>
</cp:coreProperties>
</file>