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5" r:id="rId2"/>
  </p:sldIdLst>
  <p:sldSz cx="10058400" cy="7772400"/>
  <p:notesSz cx="6985000" cy="9283700"/>
  <p:defaultTextStyle>
    <a:defPPr>
      <a:defRPr lang="en-US"/>
    </a:defPPr>
    <a:lvl1pPr marL="0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245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493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7738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6984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6231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5476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4722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3969" algn="l" defTabSz="50924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9966"/>
    <a:srgbClr val="000000"/>
    <a:srgbClr val="FFFFFF"/>
    <a:srgbClr val="00FFFF"/>
    <a:srgbClr val="68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 autoAdjust="0"/>
    <p:restoredTop sz="94660" autoAdjust="0"/>
  </p:normalViewPr>
  <p:slideViewPr>
    <p:cSldViewPr snapToGrid="0" snapToObjects="1" showGuides="1">
      <p:cViewPr varScale="1">
        <p:scale>
          <a:sx n="84" d="100"/>
          <a:sy n="84" d="100"/>
        </p:scale>
        <p:origin x="1186" y="101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4" d="100"/>
          <a:sy n="74" d="100"/>
        </p:scale>
        <p:origin x="-2928" y="-77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E547743F-9F2F-F946-B4B9-95F2F60FB6A2}" type="datetime1">
              <a:rPr lang="en-US" smtClean="0"/>
              <a:pPr/>
              <a:t>1/5/2018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956FB101-B1F6-3440-94F2-864600494A9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01237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44645EDD-FE25-044D-B57A-0CCE6925436F}" type="datetime1">
              <a:rPr lang="en-US" smtClean="0"/>
              <a:pPr/>
              <a:t>1/5/2018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9838" y="696913"/>
            <a:ext cx="450532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4398D3C4-4A05-554B-9132-75328EA933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3904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245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493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7738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6984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6231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5476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4722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3969" algn="l" defTabSz="50924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lIns="101849" tIns="50925" rIns="101849" bIns="5092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1813563"/>
            <a:ext cx="9052560" cy="5129425"/>
          </a:xfrm>
          <a:prstGeom prst="rect">
            <a:avLst/>
          </a:prstGeom>
        </p:spPr>
        <p:txBody>
          <a:bodyPr vert="eaVert" lIns="101849" tIns="50925" rIns="101849" bIns="50925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  <a:prstGeom prst="rect">
            <a:avLst/>
          </a:prstGeom>
        </p:spPr>
        <p:txBody>
          <a:bodyPr vert="eaVert" lIns="101849" tIns="50925" rIns="101849" bIns="5092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  <a:prstGeom prst="rect">
            <a:avLst/>
          </a:prstGeom>
        </p:spPr>
        <p:txBody>
          <a:bodyPr vert="eaVert" lIns="101849" tIns="50925" rIns="101849" bIns="50925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8"/>
            <a:ext cx="8549640" cy="1543685"/>
          </a:xfrm>
          <a:prstGeom prst="rect">
            <a:avLst/>
          </a:prstGeom>
        </p:spPr>
        <p:txBody>
          <a:bodyPr lIns="101849" tIns="50925" rIns="101849" bIns="50925"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  <a:prstGeom prst="rect">
            <a:avLst/>
          </a:prstGeom>
        </p:spPr>
        <p:txBody>
          <a:bodyPr lIns="101849" tIns="50925" rIns="101849" bIns="50925"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2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49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773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69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62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54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47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39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lIns="101849" tIns="50925" rIns="101849" bIns="5092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3"/>
            <a:ext cx="4442460" cy="5129425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3"/>
            <a:ext cx="4442460" cy="5129425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2" y="1739795"/>
            <a:ext cx="4444207" cy="725064"/>
          </a:xfrm>
          <a:prstGeom prst="rect">
            <a:avLst/>
          </a:prstGeom>
        </p:spPr>
        <p:txBody>
          <a:bodyPr lIns="101849" tIns="50925" rIns="101849" bIns="50925" anchor="b"/>
          <a:lstStyle>
            <a:lvl1pPr marL="0" indent="0">
              <a:buNone/>
              <a:defRPr sz="2700" b="1"/>
            </a:lvl1pPr>
            <a:lvl2pPr marL="509245" indent="0">
              <a:buNone/>
              <a:defRPr sz="2200" b="1"/>
            </a:lvl2pPr>
            <a:lvl3pPr marL="1018493" indent="0">
              <a:buNone/>
              <a:defRPr sz="2000" b="1"/>
            </a:lvl3pPr>
            <a:lvl4pPr marL="1527738" indent="0">
              <a:buNone/>
              <a:defRPr sz="1800" b="1"/>
            </a:lvl4pPr>
            <a:lvl5pPr marL="2036984" indent="0">
              <a:buNone/>
              <a:defRPr sz="1800" b="1"/>
            </a:lvl5pPr>
            <a:lvl6pPr marL="2546231" indent="0">
              <a:buNone/>
              <a:defRPr sz="1800" b="1"/>
            </a:lvl6pPr>
            <a:lvl7pPr marL="3055476" indent="0">
              <a:buNone/>
              <a:defRPr sz="1800" b="1"/>
            </a:lvl7pPr>
            <a:lvl8pPr marL="3564722" indent="0">
              <a:buNone/>
              <a:defRPr sz="1800" b="1"/>
            </a:lvl8pPr>
            <a:lvl9pPr marL="4073969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2" y="2464859"/>
            <a:ext cx="4444207" cy="4478126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  <a:prstGeom prst="rect">
            <a:avLst/>
          </a:prstGeom>
        </p:spPr>
        <p:txBody>
          <a:bodyPr lIns="101849" tIns="50925" rIns="101849" bIns="50925" anchor="b"/>
          <a:lstStyle>
            <a:lvl1pPr marL="0" indent="0">
              <a:buNone/>
              <a:defRPr sz="2700" b="1"/>
            </a:lvl1pPr>
            <a:lvl2pPr marL="509245" indent="0">
              <a:buNone/>
              <a:defRPr sz="2200" b="1"/>
            </a:lvl2pPr>
            <a:lvl3pPr marL="1018493" indent="0">
              <a:buNone/>
              <a:defRPr sz="2000" b="1"/>
            </a:lvl3pPr>
            <a:lvl4pPr marL="1527738" indent="0">
              <a:buNone/>
              <a:defRPr sz="1800" b="1"/>
            </a:lvl4pPr>
            <a:lvl5pPr marL="2036984" indent="0">
              <a:buNone/>
              <a:defRPr sz="1800" b="1"/>
            </a:lvl5pPr>
            <a:lvl6pPr marL="2546231" indent="0">
              <a:buNone/>
              <a:defRPr sz="1800" b="1"/>
            </a:lvl6pPr>
            <a:lvl7pPr marL="3055476" indent="0">
              <a:buNone/>
              <a:defRPr sz="1800" b="1"/>
            </a:lvl7pPr>
            <a:lvl8pPr marL="3564722" indent="0">
              <a:buNone/>
              <a:defRPr sz="1800" b="1"/>
            </a:lvl8pPr>
            <a:lvl9pPr marL="4073969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lIns="101849" tIns="50925" rIns="101849" bIns="50925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  <a:prstGeom prst="rect">
            <a:avLst/>
          </a:prstGeom>
        </p:spPr>
        <p:txBody>
          <a:bodyPr lIns="101849" tIns="50925" rIns="101849" bIns="50925"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  <a:prstGeom prst="rect">
            <a:avLst/>
          </a:prstGeom>
        </p:spPr>
        <p:txBody>
          <a:bodyPr lIns="101849" tIns="50925" rIns="101849" bIns="50925"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  <a:prstGeom prst="rect">
            <a:avLst/>
          </a:prstGeom>
        </p:spPr>
        <p:txBody>
          <a:bodyPr lIns="101849" tIns="50925" rIns="101849" bIns="50925"/>
          <a:lstStyle>
            <a:lvl1pPr marL="0" indent="0">
              <a:buNone/>
              <a:defRPr sz="1600"/>
            </a:lvl1pPr>
            <a:lvl2pPr marL="509245" indent="0">
              <a:buNone/>
              <a:defRPr sz="1300"/>
            </a:lvl2pPr>
            <a:lvl3pPr marL="1018493" indent="0">
              <a:buNone/>
              <a:defRPr sz="1100"/>
            </a:lvl3pPr>
            <a:lvl4pPr marL="1527738" indent="0">
              <a:buNone/>
              <a:defRPr sz="1000"/>
            </a:lvl4pPr>
            <a:lvl5pPr marL="2036984" indent="0">
              <a:buNone/>
              <a:defRPr sz="1000"/>
            </a:lvl5pPr>
            <a:lvl6pPr marL="2546231" indent="0">
              <a:buNone/>
              <a:defRPr sz="1000"/>
            </a:lvl6pPr>
            <a:lvl7pPr marL="3055476" indent="0">
              <a:buNone/>
              <a:defRPr sz="1000"/>
            </a:lvl7pPr>
            <a:lvl8pPr marL="3564722" indent="0">
              <a:buNone/>
              <a:defRPr sz="1000"/>
            </a:lvl8pPr>
            <a:lvl9pPr marL="407396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2"/>
            <a:ext cx="6035040" cy="642303"/>
          </a:xfrm>
          <a:prstGeom prst="rect">
            <a:avLst/>
          </a:prstGeom>
        </p:spPr>
        <p:txBody>
          <a:bodyPr lIns="101849" tIns="50925" rIns="101849" bIns="50925"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  <a:prstGeom prst="rect">
            <a:avLst/>
          </a:prstGeom>
        </p:spPr>
        <p:txBody>
          <a:bodyPr lIns="101849" tIns="50925" rIns="101849" bIns="50925"/>
          <a:lstStyle>
            <a:lvl1pPr marL="0" indent="0">
              <a:buNone/>
              <a:defRPr sz="3600"/>
            </a:lvl1pPr>
            <a:lvl2pPr marL="509245" indent="0">
              <a:buNone/>
              <a:defRPr sz="3100"/>
            </a:lvl2pPr>
            <a:lvl3pPr marL="1018493" indent="0">
              <a:buNone/>
              <a:defRPr sz="2700"/>
            </a:lvl3pPr>
            <a:lvl4pPr marL="1527738" indent="0">
              <a:buNone/>
              <a:defRPr sz="2200"/>
            </a:lvl4pPr>
            <a:lvl5pPr marL="2036984" indent="0">
              <a:buNone/>
              <a:defRPr sz="2200"/>
            </a:lvl5pPr>
            <a:lvl6pPr marL="2546231" indent="0">
              <a:buNone/>
              <a:defRPr sz="2200"/>
            </a:lvl6pPr>
            <a:lvl7pPr marL="3055476" indent="0">
              <a:buNone/>
              <a:defRPr sz="2200"/>
            </a:lvl7pPr>
            <a:lvl8pPr marL="3564722" indent="0">
              <a:buNone/>
              <a:defRPr sz="2200"/>
            </a:lvl8pPr>
            <a:lvl9pPr marL="4073969" indent="0">
              <a:buNone/>
              <a:defRPr sz="22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5"/>
            <a:ext cx="6035040" cy="912177"/>
          </a:xfrm>
          <a:prstGeom prst="rect">
            <a:avLst/>
          </a:prstGeom>
        </p:spPr>
        <p:txBody>
          <a:bodyPr lIns="101849" tIns="50925" rIns="101849" bIns="50925"/>
          <a:lstStyle>
            <a:lvl1pPr marL="0" indent="0">
              <a:buNone/>
              <a:defRPr sz="1600"/>
            </a:lvl1pPr>
            <a:lvl2pPr marL="509245" indent="0">
              <a:buNone/>
              <a:defRPr sz="1300"/>
            </a:lvl2pPr>
            <a:lvl3pPr marL="1018493" indent="0">
              <a:buNone/>
              <a:defRPr sz="1100"/>
            </a:lvl3pPr>
            <a:lvl4pPr marL="1527738" indent="0">
              <a:buNone/>
              <a:defRPr sz="1000"/>
            </a:lvl4pPr>
            <a:lvl5pPr marL="2036984" indent="0">
              <a:buNone/>
              <a:defRPr sz="1000"/>
            </a:lvl5pPr>
            <a:lvl6pPr marL="2546231" indent="0">
              <a:buNone/>
              <a:defRPr sz="1000"/>
            </a:lvl6pPr>
            <a:lvl7pPr marL="3055476" indent="0">
              <a:buNone/>
              <a:defRPr sz="1000"/>
            </a:lvl7pPr>
            <a:lvl8pPr marL="3564722" indent="0">
              <a:buNone/>
              <a:defRPr sz="1000"/>
            </a:lvl8pPr>
            <a:lvl9pPr marL="407396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lIns="101849" tIns="50925" rIns="101849" bIns="50925"/>
          <a:lstStyle/>
          <a:p>
            <a:fld id="{F92B1AB0-CC2B-B645-BFEB-86A55FD310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509245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935" indent="-381935" algn="l" defTabSz="509245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525" indent="-318279" algn="l" defTabSz="509245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114" indent="-254624" algn="l" defTabSz="509245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362" indent="-254624" algn="l" defTabSz="509245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1607" indent="-254624" algn="l" defTabSz="509245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0853" indent="-254624" algn="l" defTabSz="50924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0100" indent="-254624" algn="l" defTabSz="50924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19345" indent="-254624" algn="l" defTabSz="50924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28591" indent="-254624" algn="l" defTabSz="509245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245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493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738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6984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6231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5476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4722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3969" algn="l" defTabSz="50924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 txBox="1">
            <a:spLocks noChangeArrowheads="1"/>
          </p:cNvSpPr>
          <p:nvPr/>
        </p:nvSpPr>
        <p:spPr>
          <a:xfrm>
            <a:off x="41909" y="4539091"/>
            <a:ext cx="4821398" cy="2407285"/>
          </a:xfrm>
          <a:prstGeom prst="rect">
            <a:avLst/>
          </a:prstGeom>
        </p:spPr>
        <p:txBody>
          <a:bodyPr lIns="101882" tIns="50941" rIns="101882" bIns="50941"/>
          <a:lstStyle/>
          <a:p>
            <a:pPr marL="382059" indent="-382059" defTabSz="1018824" eaLnBrk="0">
              <a:spcBef>
                <a:spcPct val="20000"/>
              </a:spcBef>
              <a:defRPr/>
            </a:pPr>
            <a:r>
              <a:rPr lang="en-US" sz="2200" b="1" u="sng" kern="0" dirty="0"/>
              <a:t>Approach</a:t>
            </a:r>
          </a:p>
          <a:p>
            <a:pPr marL="382059" indent="-382059" defTabSz="1018824" eaLnBrk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Community Earth System Model version 1 (CESM1) with 1 degree resolution is our tool.</a:t>
            </a:r>
          </a:p>
          <a:p>
            <a:pPr marL="382059" indent="-382059" defTabSz="1018824" eaLnBrk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600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CESM1 LE from 1920 to 2100 (1920-2005 using historical forcing, and 2006-2100 using RCP8.5)</a:t>
            </a:r>
          </a:p>
          <a:p>
            <a:pPr marL="382059" indent="-382059" defTabSz="1018824" eaLnBrk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Revisited methodology to derive IPO for both 20</a:t>
            </a:r>
            <a:r>
              <a:rPr lang="en-US" sz="1600" kern="0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21</a:t>
            </a:r>
            <a:r>
              <a:rPr lang="en-US" sz="1600" kern="0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1600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centuries </a:t>
            </a:r>
          </a:p>
          <a:p>
            <a:pPr marL="382059" indent="-382059" defTabSz="1018824" eaLnBrk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IPO and the rainfall in North America</a:t>
            </a:r>
            <a:endParaRPr lang="en-US" sz="1600" kern="0" dirty="0">
              <a:solidFill>
                <a:srgbClr val="0070C0"/>
              </a:solidFill>
            </a:endParaRPr>
          </a:p>
        </p:txBody>
      </p:sp>
      <p:sp>
        <p:nvSpPr>
          <p:cNvPr id="3" name="Rectangle 11"/>
          <p:cNvSpPr txBox="1">
            <a:spLocks noChangeArrowheads="1"/>
          </p:cNvSpPr>
          <p:nvPr/>
        </p:nvSpPr>
        <p:spPr>
          <a:xfrm>
            <a:off x="4882826" y="4652418"/>
            <a:ext cx="5113020" cy="2392892"/>
          </a:xfrm>
          <a:prstGeom prst="rect">
            <a:avLst/>
          </a:prstGeom>
        </p:spPr>
        <p:txBody>
          <a:bodyPr lIns="101882" tIns="50941" rIns="101882" bIns="50941"/>
          <a:lstStyle/>
          <a:p>
            <a:pPr marL="382059" indent="-382059" defTabSz="1018824" eaLnBrk="0">
              <a:spcBef>
                <a:spcPct val="20000"/>
              </a:spcBef>
              <a:defRPr/>
            </a:pPr>
            <a:r>
              <a:rPr lang="en-US" sz="2200" b="1" u="sng" kern="0" dirty="0" smtClean="0"/>
              <a:t>Impact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a revised procedure to derive IPO, the resulting IPO mode represents a pure decadal mode of the nature variability for both the 20</a:t>
            </a:r>
            <a:r>
              <a:rPr lang="en-US" sz="1600" kern="0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600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21</a:t>
            </a:r>
            <a:r>
              <a:rPr lang="en-US" sz="1600" kern="0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1600" kern="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centuries climate.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21</a:t>
            </a:r>
            <a:r>
              <a:rPr lang="en-US" sz="1600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century warmer climate,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IPO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a weaker amplitude in space, a higher frequency in time, and a muted impact on global and North American temperature and rainfall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600" kern="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10250" y="829175"/>
            <a:ext cx="4822408" cy="3642307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square" lIns="101882" tIns="50941" rIns="101882" bIns="50941">
            <a:spAutoFit/>
          </a:bodyPr>
          <a:lstStyle/>
          <a:p>
            <a:pPr>
              <a:defRPr/>
            </a:pPr>
            <a:r>
              <a:rPr lang="en-US" sz="2200" b="1" u="sng" dirty="0" smtClean="0">
                <a:solidFill>
                  <a:srgbClr val="000000"/>
                </a:solidFill>
              </a:rPr>
              <a:t>Objective</a:t>
            </a:r>
          </a:p>
          <a:p>
            <a:pPr>
              <a:defRPr/>
            </a:pP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Decadal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climate variability of sea surface temperature (SST) over the Pacific Ocean can be characterized by </a:t>
            </a:r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Interdecadal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Pacific Oscillation (IPO)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Empirical Orthogonal Function (EOF) analysis.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Studies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shown that the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IPO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play a vital role in modulating the pace of global warming. It is less clear, however, how externally-forced global warming may, in turn, affect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IPO.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obstacle to revealing this effect is that the conventional definitions of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IPO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fail to account for the spatial heterogeneity of background warming trend, which causes </a:t>
            </a:r>
            <a:r>
              <a:rPr lang="en-US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IPO 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conflated with the warming trend, especially for the 21st century simulation when the forced change is likely to be more dominant. </a:t>
            </a:r>
            <a:endParaRPr lang="en-US" sz="1600" b="1" u="sng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4116" y="7170160"/>
            <a:ext cx="10016620" cy="533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1882" tIns="50941" rIns="101882" bIns="50941">
            <a:spAutoFit/>
          </a:bodyPr>
          <a:lstStyle/>
          <a:p>
            <a:r>
              <a:rPr lang="en-US" sz="1400" dirty="0"/>
              <a:t>Xu, Y. and </a:t>
            </a:r>
            <a:r>
              <a:rPr lang="en-US" sz="1400" b="1" dirty="0"/>
              <a:t>A. Hu</a:t>
            </a:r>
            <a:r>
              <a:rPr lang="en-US" sz="1400" dirty="0"/>
              <a:t>, 2017: </a:t>
            </a:r>
            <a:r>
              <a:rPr lang="en-US" sz="1400" b="1" dirty="0"/>
              <a:t>How would the 21st-century warming influence Pacific decadal variability and its connection to North American rainfall: assessment based on a revised procedure for IPO/PDO</a:t>
            </a:r>
            <a:r>
              <a:rPr lang="en-US" sz="1400" dirty="0"/>
              <a:t>, </a:t>
            </a:r>
            <a:r>
              <a:rPr lang="en-US" sz="1400" i="1" dirty="0"/>
              <a:t>J. Climate</a:t>
            </a:r>
            <a:r>
              <a:rPr lang="en-US" sz="1400" dirty="0"/>
              <a:t>, accepted.</a:t>
            </a:r>
            <a:endParaRPr lang="en-US" sz="1400" dirty="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-63885"/>
            <a:ext cx="10083907" cy="1026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1882" tIns="50941" rIns="101882" bIns="50941" anchor="ctr">
            <a:spAutoFit/>
          </a:bodyPr>
          <a:lstStyle/>
          <a:p>
            <a:pPr algn="ctr"/>
            <a:r>
              <a:rPr lang="en-US" b="1" dirty="0"/>
              <a:t>How would the 21st-century warming </a:t>
            </a:r>
            <a:r>
              <a:rPr lang="en-US" b="1" dirty="0" smtClean="0"/>
              <a:t>influence</a:t>
            </a:r>
            <a:r>
              <a:rPr lang="en-US" dirty="0"/>
              <a:t> </a:t>
            </a:r>
            <a:r>
              <a:rPr lang="en-US" b="1" dirty="0" smtClean="0"/>
              <a:t>Pacific </a:t>
            </a:r>
            <a:r>
              <a:rPr lang="en-US" b="1" dirty="0"/>
              <a:t>decadal variability and its connection to North American rainfall: assessment based on a </a:t>
            </a:r>
            <a:r>
              <a:rPr lang="en-US" b="1" dirty="0" smtClean="0"/>
              <a:t>revised procedure </a:t>
            </a:r>
            <a:r>
              <a:rPr lang="en-US" b="1" dirty="0"/>
              <a:t>for IPO/PDO </a:t>
            </a:r>
            <a:endParaRPr lang="en-US" dirty="0"/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38403" y="7170160"/>
            <a:ext cx="9978149" cy="560200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lIns="101882" tIns="50941" rIns="101882" bIns="50941"/>
          <a:lstStyle/>
          <a:p>
            <a:endParaRPr lang="en-US"/>
          </a:p>
        </p:txBody>
      </p:sp>
      <p:sp>
        <p:nvSpPr>
          <p:cNvPr id="8" name="Line 13"/>
          <p:cNvSpPr>
            <a:spLocks noChangeShapeType="1"/>
          </p:cNvSpPr>
          <p:nvPr/>
        </p:nvSpPr>
        <p:spPr bwMode="auto">
          <a:xfrm>
            <a:off x="192087" y="4592059"/>
            <a:ext cx="9614853" cy="1799"/>
          </a:xfrm>
          <a:prstGeom prst="line">
            <a:avLst/>
          </a:prstGeom>
          <a:noFill/>
          <a:ln w="36720">
            <a:solidFill>
              <a:srgbClr val="BADAFF"/>
            </a:solidFill>
            <a:round/>
            <a:headEnd/>
            <a:tailEnd/>
          </a:ln>
        </p:spPr>
        <p:txBody>
          <a:bodyPr lIns="101882" tIns="50941" rIns="101882" bIns="50941"/>
          <a:lstStyle/>
          <a:p>
            <a:endParaRPr lang="en-US"/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4832658" y="962322"/>
            <a:ext cx="30649" cy="6134932"/>
          </a:xfrm>
          <a:prstGeom prst="line">
            <a:avLst/>
          </a:prstGeom>
          <a:noFill/>
          <a:ln w="36720">
            <a:solidFill>
              <a:srgbClr val="BADAFF"/>
            </a:solidFill>
            <a:round/>
            <a:headEnd/>
            <a:tailEnd/>
          </a:ln>
        </p:spPr>
        <p:txBody>
          <a:bodyPr lIns="101882" tIns="50941" rIns="101882" bIns="50941"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881959" y="3305260"/>
            <a:ext cx="507042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Figure 1. </a:t>
            </a:r>
            <a:r>
              <a:rPr lang="en-US" sz="1400" dirty="0">
                <a:solidFill>
                  <a:srgbClr val="0070C0"/>
                </a:solidFill>
              </a:rPr>
              <a:t>P</a:t>
            </a:r>
            <a:r>
              <a:rPr lang="en-US" sz="1400" dirty="0" smtClean="0">
                <a:solidFill>
                  <a:srgbClr val="0070C0"/>
                </a:solidFill>
              </a:rPr>
              <a:t>anels a) and b) are the </a:t>
            </a:r>
            <a:r>
              <a:rPr lang="en-US" sz="1400" dirty="0">
                <a:solidFill>
                  <a:srgbClr val="0070C0"/>
                </a:solidFill>
              </a:rPr>
              <a:t>changes in the correlation coefficient of US precipitation and IPO between the </a:t>
            </a:r>
            <a:r>
              <a:rPr lang="en-US" sz="1400" dirty="0" smtClean="0">
                <a:solidFill>
                  <a:srgbClr val="0070C0"/>
                </a:solidFill>
              </a:rPr>
              <a:t>21</a:t>
            </a:r>
            <a:r>
              <a:rPr lang="en-US" sz="1400" baseline="30000" dirty="0" smtClean="0">
                <a:solidFill>
                  <a:srgbClr val="0070C0"/>
                </a:solidFill>
              </a:rPr>
              <a:t>st</a:t>
            </a:r>
            <a:r>
              <a:rPr lang="en-US" sz="1400" dirty="0" smtClean="0">
                <a:solidFill>
                  <a:srgbClr val="0070C0"/>
                </a:solidFill>
              </a:rPr>
              <a:t> (20</a:t>
            </a:r>
            <a:r>
              <a:rPr lang="en-US" sz="1400" baseline="30000" dirty="0" smtClean="0">
                <a:solidFill>
                  <a:srgbClr val="0070C0"/>
                </a:solidFill>
              </a:rPr>
              <a:t>th</a:t>
            </a:r>
            <a:r>
              <a:rPr lang="en-US" sz="1400" dirty="0" smtClean="0">
                <a:solidFill>
                  <a:srgbClr val="0070C0"/>
                </a:solidFill>
              </a:rPr>
              <a:t>) </a:t>
            </a:r>
            <a:r>
              <a:rPr lang="en-US" sz="1400" dirty="0">
                <a:solidFill>
                  <a:srgbClr val="0070C0"/>
                </a:solidFill>
              </a:rPr>
              <a:t>century and </a:t>
            </a:r>
            <a:r>
              <a:rPr lang="en-US" sz="1400" dirty="0" smtClean="0">
                <a:solidFill>
                  <a:srgbClr val="0070C0"/>
                </a:solidFill>
              </a:rPr>
              <a:t>Preindustrial control (PI). Panels c) and d) are the same as panels a-b, but for the precipitation anomaly. Stippling indicates 90% significance level.</a:t>
            </a:r>
            <a:endParaRPr lang="en-US" sz="1400" dirty="0">
              <a:solidFill>
                <a:srgbClr val="0070C0"/>
              </a:solidFill>
            </a:endParaRPr>
          </a:p>
        </p:txBody>
      </p:sp>
      <p:pic>
        <p:nvPicPr>
          <p:cNvPr id="12" name="Picture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1943" y="892626"/>
            <a:ext cx="4874997" cy="2354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211188"/>
      </p:ext>
    </p:extLst>
  </p:cSld>
  <p:clrMapOvr>
    <a:masterClrMapping/>
  </p:clrMapOvr>
</p:sld>
</file>

<file path=ppt/theme/theme1.xml><?xml version="1.0" encoding="utf-8"?>
<a:theme xmlns:a="http://schemas.openxmlformats.org/drawingml/2006/main" name="DOE-CA_Site_Review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16314</TotalTime>
  <Words>372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Times New Roman</vt:lpstr>
      <vt:lpstr>DOE-CA_Site_Review_Template</vt:lpstr>
      <vt:lpstr>PowerPoint Presentation</vt:lpstr>
    </vt:vector>
  </TitlesOfParts>
  <Company>NCAR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Stephanie Shearer</dc:creator>
  <cp:lastModifiedBy>Stephanie Shearer</cp:lastModifiedBy>
  <cp:revision>258</cp:revision>
  <dcterms:created xsi:type="dcterms:W3CDTF">2012-05-10T21:40:48Z</dcterms:created>
  <dcterms:modified xsi:type="dcterms:W3CDTF">2018-01-05T17:25:54Z</dcterms:modified>
</cp:coreProperties>
</file>