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4"/>
    <p:restoredTop sz="93704"/>
  </p:normalViewPr>
  <p:slideViewPr>
    <p:cSldViewPr snapToGrid="0" snapToObjects="1">
      <p:cViewPr varScale="1">
        <p:scale>
          <a:sx n="82" d="100"/>
          <a:sy n="82" d="100"/>
        </p:scale>
        <p:origin x="9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doi.org/10.1029/2019AV00010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1059871" y="59138"/>
            <a:ext cx="10598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Substantial </a:t>
            </a:r>
            <a:r>
              <a:rPr lang="en-US" sz="2400" b="1" dirty="0"/>
              <a:t>i</a:t>
            </a:r>
            <a:r>
              <a:rPr lang="en-US" sz="2400" b="1" dirty="0" smtClean="0"/>
              <a:t>ncrease </a:t>
            </a:r>
            <a:r>
              <a:rPr lang="en-US" sz="2400" b="1" dirty="0"/>
              <a:t>in the </a:t>
            </a:r>
            <a:r>
              <a:rPr lang="en-US" sz="2400" b="1" dirty="0" smtClean="0"/>
              <a:t>joint </a:t>
            </a:r>
            <a:r>
              <a:rPr lang="en-US" sz="2400" b="1" dirty="0"/>
              <a:t>o</a:t>
            </a:r>
            <a:r>
              <a:rPr lang="en-US" sz="2400" b="1" dirty="0" smtClean="0"/>
              <a:t>ccurrence of heatwave </a:t>
            </a:r>
            <a:r>
              <a:rPr lang="en-US" sz="2400" b="1" dirty="0"/>
              <a:t>and </a:t>
            </a:r>
            <a:r>
              <a:rPr lang="en-US" sz="2400" b="1" dirty="0" smtClean="0"/>
              <a:t>haze      hazards </a:t>
            </a:r>
            <a:r>
              <a:rPr lang="en-US" sz="2400" b="1" dirty="0"/>
              <a:t>o</a:t>
            </a:r>
            <a:r>
              <a:rPr lang="en-US" sz="2400" b="1" dirty="0" smtClean="0"/>
              <a:t>ver South </a:t>
            </a:r>
            <a:r>
              <a:rPr lang="en-US" sz="2400" b="1" dirty="0"/>
              <a:t>Asia in the </a:t>
            </a:r>
            <a:r>
              <a:rPr lang="en-US" sz="2400" b="1" dirty="0" smtClean="0"/>
              <a:t>mid‐21st </a:t>
            </a:r>
            <a:r>
              <a:rPr lang="en-US" sz="2400" b="1" dirty="0"/>
              <a:t>c</a:t>
            </a:r>
            <a:r>
              <a:rPr lang="en-US" sz="2400" b="1" dirty="0" smtClean="0"/>
              <a:t>entury</a:t>
            </a:r>
            <a:endParaRPr lang="en-US" sz="2400" dirty="0"/>
          </a:p>
          <a:p>
            <a:pPr algn="ctr"/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267525" y="848882"/>
            <a:ext cx="1178592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Xu</a:t>
            </a:r>
            <a:r>
              <a:rPr lang="en-US" sz="1400" dirty="0"/>
              <a:t>, Y., X. Wu, R. Kumar, M. Barth , M. Gao, L. Lin, B. Jones, and </a:t>
            </a:r>
            <a:r>
              <a:rPr lang="en-US" sz="1400" b="1" dirty="0"/>
              <a:t>G.A. Meehl</a:t>
            </a:r>
            <a:r>
              <a:rPr lang="en-US" sz="1400" dirty="0"/>
              <a:t>, 2020:  Substantial increase in the joint occurrence and human exposure of heatwave and high-PM hazards over South Asia in the mid-21st century. </a:t>
            </a:r>
            <a:r>
              <a:rPr lang="en-US" sz="1400" i="1" dirty="0"/>
              <a:t>AGU Advances</a:t>
            </a:r>
            <a:r>
              <a:rPr lang="en-US" sz="1400" dirty="0"/>
              <a:t>, </a:t>
            </a:r>
            <a:r>
              <a:rPr lang="en-US" sz="1400" b="1" dirty="0"/>
              <a:t>1</a:t>
            </a:r>
            <a:r>
              <a:rPr lang="en-US" sz="1400" dirty="0"/>
              <a:t>, e2019AV000103, </a:t>
            </a:r>
            <a:r>
              <a:rPr lang="en-US" sz="1400" u="sng" dirty="0">
                <a:hlinkClick r:id="rId2"/>
              </a:rPr>
              <a:t>https://doi.org/10.1029/2019AV000103</a:t>
            </a:r>
            <a:r>
              <a:rPr lang="en-US" sz="1400" u="sng" dirty="0" smtClean="0"/>
              <a:t>.</a:t>
            </a:r>
            <a:endParaRPr lang="en-US" sz="1400" u="sng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D6742F-C649-2B49-98F6-A53498F1E1D6}"/>
              </a:ext>
            </a:extLst>
          </p:cNvPr>
          <p:cNvSpPr/>
          <p:nvPr/>
        </p:nvSpPr>
        <p:spPr>
          <a:xfrm>
            <a:off x="6314758" y="4651897"/>
            <a:ext cx="5957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NimbusRomNo9L"/>
              </a:rPr>
              <a:t>Illustration of </a:t>
            </a:r>
            <a:r>
              <a:rPr lang="en-US" sz="1200" b="1" i="1" dirty="0" smtClean="0">
                <a:solidFill>
                  <a:srgbClr val="FF0000"/>
                </a:solidFill>
                <a:latin typeface="NimbusRomNo9L"/>
              </a:rPr>
              <a:t>the land fraction impacted by prolonged (60 days or more) heat and haze extremes. </a:t>
            </a:r>
            <a:r>
              <a:rPr lang="en-US" sz="1200" i="1" dirty="0" smtClean="0">
                <a:latin typeface="NimbusRomNo9L"/>
              </a:rPr>
              <a:t> The area of each circle corresponds to the South Asian land fraction with prolonged heat (red lines) and haze (black lines) extremes.  The smaller dashed circles are present-day, the larger solid circles are mid-21</a:t>
            </a:r>
            <a:r>
              <a:rPr lang="en-US" sz="1200" i="1" baseline="30000" dirty="0" smtClean="0">
                <a:latin typeface="NimbusRomNo9L"/>
              </a:rPr>
              <a:t>st</a:t>
            </a:r>
            <a:r>
              <a:rPr lang="en-US" sz="1200" i="1" dirty="0" smtClean="0">
                <a:latin typeface="NimbusRomNo9L"/>
              </a:rPr>
              <a:t> century.  The overlapping area of smaller dashed circles (red) and larger solid circles (yellow) corresponds to the increase in the land area subjected to prolonged joint heat and haze events (from 2% to 25%), with heat on the left and haze on the right.</a:t>
            </a:r>
          </a:p>
          <a:p>
            <a:endParaRPr lang="en-US" sz="1200" dirty="0" smtClean="0">
              <a:latin typeface="NimbusRomNo9L"/>
            </a:endParaRPr>
          </a:p>
          <a:p>
            <a:endParaRPr lang="en-US" sz="1200" dirty="0">
              <a:latin typeface="NimbusRomNo9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188424" y="1707645"/>
            <a:ext cx="604612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 smtClean="0"/>
              <a:t>Extreme </a:t>
            </a:r>
            <a:r>
              <a:rPr lang="en-US" sz="1400" dirty="0"/>
              <a:t>heat occurrence worldwide has increased in the past decades. </a:t>
            </a:r>
            <a:r>
              <a:rPr lang="en-US" sz="1400" dirty="0" smtClean="0"/>
              <a:t>Increasing greenhouse </a:t>
            </a:r>
            <a:r>
              <a:rPr lang="en-US" sz="1400" dirty="0"/>
              <a:t>gas </a:t>
            </a:r>
            <a:r>
              <a:rPr lang="en-US" sz="1400" dirty="0" smtClean="0"/>
              <a:t>concentrations will </a:t>
            </a:r>
            <a:r>
              <a:rPr lang="en-US" sz="1400" dirty="0"/>
              <a:t>lead to large increases in frequency and intensity of heat extremes. At the same time, many cities are facing severe air pollution episodes that last from days to weeks.  </a:t>
            </a:r>
            <a:r>
              <a:rPr lang="en-US" sz="1400" dirty="0" smtClean="0"/>
              <a:t>Here we quantify the risks from the increase of joint occurrences of extreme heat and haze events.</a:t>
            </a:r>
            <a:endParaRPr lang="en-US" sz="1400" dirty="0"/>
          </a:p>
          <a:p>
            <a:pPr>
              <a:spcBef>
                <a:spcPts val="600"/>
              </a:spcBef>
            </a:pPr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188423" y="3278372"/>
            <a:ext cx="60461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A high‐resolution </a:t>
            </a:r>
            <a:r>
              <a:rPr lang="en-US" sz="1400" dirty="0" smtClean="0"/>
              <a:t>decades‐long </a:t>
            </a:r>
            <a:r>
              <a:rPr lang="en-US" sz="1400" dirty="0"/>
              <a:t>climate model simulation using a state‐of‐the‐science regional chemistry‐climate model shows significant increases in joint heat and haze extreme events by </a:t>
            </a:r>
            <a:r>
              <a:rPr lang="en-US" sz="1400" dirty="0" smtClean="0"/>
              <a:t>mid-century.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188423" y="4602109"/>
            <a:ext cx="62335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There </a:t>
            </a:r>
            <a:r>
              <a:rPr lang="en-US" sz="1400" dirty="0"/>
              <a:t>are significant potential health impacts due to the projected increases of the joint occurrence </a:t>
            </a:r>
            <a:r>
              <a:rPr lang="en-US" sz="1400" dirty="0" smtClean="0"/>
              <a:t>of </a:t>
            </a:r>
            <a:r>
              <a:rPr lang="en-US" sz="1400" dirty="0"/>
              <a:t>heatwave and haze hazards.   These joint hazard events would have substantial increases of 175% in frequency and 79% in duration by mid-century, in contrast to the </a:t>
            </a:r>
            <a:r>
              <a:rPr lang="en-US" sz="1400" dirty="0" smtClean="0"/>
              <a:t>73%–</a:t>
            </a:r>
            <a:r>
              <a:rPr lang="en-US" sz="1400" dirty="0"/>
              <a:t>76% increase for heatwave or haze events when assessed individually.</a:t>
            </a:r>
          </a:p>
          <a:p>
            <a:pPr>
              <a:spcBef>
                <a:spcPts val="6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20" y="1611393"/>
            <a:ext cx="5097377" cy="31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354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NimbusRomNo9L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30</cp:revision>
  <dcterms:created xsi:type="dcterms:W3CDTF">2017-08-29T22:43:04Z</dcterms:created>
  <dcterms:modified xsi:type="dcterms:W3CDTF">2020-07-02T18:28:50Z</dcterms:modified>
</cp:coreProperties>
</file>