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65"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3" autoAdjust="0"/>
    <p:restoredTop sz="78321"/>
  </p:normalViewPr>
  <p:slideViewPr>
    <p:cSldViewPr>
      <p:cViewPr varScale="1">
        <p:scale>
          <a:sx n="149" d="100"/>
          <a:sy n="149" d="100"/>
        </p:scale>
        <p:origin x="6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31EEBF8-E7F3-4A9A-850F-E4428DDCC0C3}" type="datetimeFigureOut">
              <a:rPr lang="en-US"/>
              <a:pPr>
                <a:defRPr/>
              </a:pPr>
              <a:t>10/11/18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0C2D153-3D13-4BE3-B2CD-4C482CBB0C9F}" type="slidenum">
              <a:rPr lang="en-US"/>
              <a:pPr>
                <a:defRPr/>
              </a:pPr>
              <a:t>‹#›</a:t>
            </a:fld>
            <a:endParaRPr lang="en-US"/>
          </a:p>
        </p:txBody>
      </p:sp>
    </p:spTree>
    <p:extLst>
      <p:ext uri="{BB962C8B-B14F-4D97-AF65-F5344CB8AC3E}">
        <p14:creationId xmlns:p14="http://schemas.microsoft.com/office/powerpoint/2010/main" val="24368284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sz="2000" dirty="0"/>
              <a:t>Summary:</a:t>
            </a:r>
          </a:p>
          <a:p>
            <a:pPr marL="179387" lvl="1" indent="0">
              <a:buFont typeface="Arial" pitchFamily="34" charset="0"/>
              <a:buNone/>
            </a:pPr>
            <a:endParaRPr lang="en-US" sz="20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DOE Energy </a:t>
            </a:r>
            <a:r>
              <a:rPr lang="en-US" sz="1200" kern="1200" dirty="0" err="1">
                <a:solidFill>
                  <a:schemeClr val="tx1"/>
                </a:solidFill>
                <a:effectLst/>
                <a:latin typeface="+mn-lt"/>
                <a:ea typeface="+mn-ea"/>
                <a:cs typeface="+mn-cs"/>
              </a:rPr>
              <a:t>Exascale</a:t>
            </a:r>
            <a:r>
              <a:rPr lang="en-US" sz="1200" kern="1200" dirty="0">
                <a:solidFill>
                  <a:schemeClr val="tx1"/>
                </a:solidFill>
                <a:effectLst/>
                <a:latin typeface="+mn-lt"/>
                <a:ea typeface="+mn-ea"/>
                <a:cs typeface="+mn-cs"/>
              </a:rPr>
              <a:t> and Earth System Model (E3SM) Atmosphere Model has undergone significant changes in physics, model resolution, and parameter settings during its development from its version to version 1. In particular, it implemented a simplified third-order turbulence closure parameterization (CLUBB; Cloud Layers Unified By Binormals) to unify the treatment of planetary boundary layer turbulence, shallow convection, and cloud macrophysics and remove the unrealistic separation among these physical processes. The model resolution was increased from 1</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to 0.25</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in horizontal and from 30 layers to 72 layers in vertical to better describe </a:t>
            </a:r>
            <a:r>
              <a:rPr lang="en-US" sz="1200" kern="1200" dirty="0" err="1">
                <a:solidFill>
                  <a:schemeClr val="tx1"/>
                </a:solidFill>
                <a:effectLst/>
                <a:latin typeface="+mn-lt"/>
                <a:ea typeface="+mn-ea"/>
                <a:cs typeface="+mn-cs"/>
              </a:rPr>
              <a:t>meso</a:t>
            </a:r>
            <a:r>
              <a:rPr lang="en-US" sz="1200" kern="1200" dirty="0">
                <a:solidFill>
                  <a:schemeClr val="tx1"/>
                </a:solidFill>
                <a:effectLst/>
                <a:latin typeface="+mn-lt"/>
                <a:ea typeface="+mn-ea"/>
                <a:cs typeface="+mn-cs"/>
              </a:rPr>
              <a:t>-scale convective systems (MCSs) and resolve vertical structure of atmosphere. The EAMv1 was also significantly re-tuned to obtain a reasonable the top-of-atmosphere (TOA) energy flux for coupled simulation applications and optimize model performance. These changes have resulted in notable changes in model simulated climate in comparison with EAMv0. To understand what cause the model behavior changes and provide guidance to future E3SM developments, this study conducted a number of sensitivity experiments to isolate the impact of changes in model physics, resolution, and parameter choices on the simulated clouds and precipitation with the goal of providing insights into the EAMv1 simulated clouds and precipitation characteristics and guide future E3SM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E3SMv1 showed an overall considerable improvement in the mean state of clouds, cloud radiative forcing, and precipitation in comparison with E3SMv0. As shown in the figure, it clearly improved the simulation of stratocumulus (Sc) (except near the coasts) and trade-wind cumulus (Cu) as well as the transition from Sc to Cu, </a:t>
            </a:r>
            <a:r>
              <a:rPr lang="en-US" sz="1200" dirty="0">
                <a:latin typeface="Arial Narrow" panose="020B0604020202020204" pitchFamily="34" charset="0"/>
                <a:cs typeface="Arial Narrow" panose="020B0604020202020204" pitchFamily="34" charset="0"/>
              </a:rPr>
              <a:t>which is largely due to CLUBB and partially due to the increased vertical resolution. However, the use of CLUBB also leads to an initial reduction in subtropical coastal Sc, which is one of the outstanding errors in E3SM v1 that is being addressed.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7338E-CFCF-413C-9FF8-02EB67962A4A}"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92978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fld id="{9848E3B6-8522-4FD6-8750-BDCE7D124C96}" type="slidenum">
              <a:rPr lang="en-US" sz="1000">
                <a:solidFill>
                  <a:schemeClr val="bg1"/>
                </a:solidFill>
                <a:latin typeface="+mn-lt"/>
                <a:ea typeface="Rod"/>
                <a:cs typeface="Rod"/>
              </a:rPr>
              <a:pPr marL="171450" indent="-171450" eaLnBrk="0" fontAlgn="auto" hangingPunct="0">
                <a:lnSpc>
                  <a:spcPct val="90000"/>
                </a:lnSpc>
                <a:spcBef>
                  <a:spcPts val="0"/>
                </a:spcBef>
                <a:spcAft>
                  <a:spcPts val="0"/>
                </a:spcAft>
                <a:defRPr/>
              </a:pPr>
              <a:t>‹#›</a:t>
            </a:fld>
            <a:r>
              <a:rPr lang="en-US" sz="1000" dirty="0">
                <a:solidFill>
                  <a:schemeClr val="bg1"/>
                </a:solidFill>
                <a:latin typeface="+mn-lt"/>
                <a:ea typeface="Rod"/>
                <a:cs typeface="Rod"/>
              </a:rPr>
              <a:t>	 </a:t>
            </a:r>
            <a:r>
              <a:rPr lang="en-US" sz="1200" b="1" dirty="0">
                <a:solidFill>
                  <a:schemeClr val="bg1"/>
                </a:solidFill>
                <a:latin typeface="+mn-lt"/>
                <a:ea typeface="Rod"/>
                <a:cs typeface="Rod"/>
              </a:rPr>
              <a:t>BER Climate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rtlCol="0">
            <a:normAutofit/>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6D29F111-307B-4882-84AF-E5A785B436C2}"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Arial" charset="0"/>
              </a:defRPr>
            </a:lvl1pPr>
          </a:lstStyle>
          <a:p>
            <a:pPr>
              <a:defRPr/>
            </a:pPr>
            <a:fld id="{9445DE63-9444-4068-B970-12C6A99CCC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Lst>
  <p:transition spd="slow"/>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18MS00135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5362" name="TextBox 4"/>
          <p:cNvSpPr txBox="1">
            <a:spLocks noChangeArrowheads="1"/>
          </p:cNvSpPr>
          <p:nvPr/>
        </p:nvSpPr>
        <p:spPr bwMode="auto">
          <a:xfrm>
            <a:off x="76200" y="76200"/>
            <a:ext cx="9067800" cy="954107"/>
          </a:xfrm>
          <a:prstGeom prst="rect">
            <a:avLst/>
          </a:prstGeom>
          <a:noFill/>
          <a:ln w="9525">
            <a:noFill/>
            <a:miter lim="800000"/>
            <a:headEnd/>
            <a:tailEnd/>
          </a:ln>
        </p:spPr>
        <p:txBody>
          <a:bodyPr wrap="square">
            <a:spAutoFit/>
          </a:bodyPr>
          <a:lstStyle/>
          <a:p>
            <a:r>
              <a:rPr lang="en-US" sz="2800" b="1" dirty="0"/>
              <a:t>Understanding Cloud and Precipitation Performance in Version 1 of the E3SM Atmosphere Model</a:t>
            </a:r>
            <a:endParaRPr lang="en-US" dirty="0"/>
          </a:p>
        </p:txBody>
      </p:sp>
      <p:sp>
        <p:nvSpPr>
          <p:cNvPr id="12" name="TextBox 11"/>
          <p:cNvSpPr txBox="1"/>
          <p:nvPr/>
        </p:nvSpPr>
        <p:spPr>
          <a:xfrm>
            <a:off x="228600" y="6172200"/>
            <a:ext cx="87630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b="1" dirty="0" err="1">
                <a:latin typeface="Helvetica Light"/>
                <a:cs typeface="Helvetica Light"/>
              </a:rPr>
              <a:t>Xie</a:t>
            </a:r>
            <a:r>
              <a:rPr lang="en-US" sz="1000" b="1" dirty="0">
                <a:latin typeface="Helvetica Light"/>
                <a:cs typeface="Helvetica Light"/>
              </a:rPr>
              <a:t>, S., W. Lin, P. Rasch et al. (2018). Understanding Cloud and Convective Characteristics in Version 1 of the E3SM Atmosphere Model. Journal of Advances in Modeling Earth Systems, Accepted. </a:t>
            </a:r>
            <a:r>
              <a:rPr lang="en-US" sz="1000" dirty="0">
                <a:hlinkClick r:id="rId3"/>
              </a:rPr>
              <a:t>https://doi.org/10.1029/2018MS001350</a:t>
            </a:r>
            <a:endParaRPr lang="en-US" sz="1000" b="1" dirty="0">
              <a:latin typeface="Helvetica Light"/>
              <a:cs typeface="Helvetica Light"/>
            </a:endParaRPr>
          </a:p>
        </p:txBody>
      </p:sp>
      <p:sp>
        <p:nvSpPr>
          <p:cNvPr id="6146" name="Rectangle 4"/>
          <p:cNvSpPr>
            <a:spLocks noChangeArrowheads="1"/>
          </p:cNvSpPr>
          <p:nvPr/>
        </p:nvSpPr>
        <p:spPr bwMode="auto">
          <a:xfrm>
            <a:off x="152633" y="991122"/>
            <a:ext cx="4899092" cy="3048000"/>
          </a:xfrm>
          <a:prstGeom prst="rect">
            <a:avLst/>
          </a:prstGeom>
          <a:noFill/>
          <a:ln w="9525">
            <a:noFill/>
            <a:miter lim="800000"/>
            <a:headEnd/>
            <a:tailEnd/>
          </a:ln>
        </p:spPr>
        <p:txBody>
          <a:bodyPr anchor="t"/>
          <a:lstStyle/>
          <a:p>
            <a:pPr algn="ctr">
              <a:spcBef>
                <a:spcPct val="15000"/>
              </a:spcBef>
            </a:pPr>
            <a:r>
              <a:rPr lang="en-US" sz="2000" b="1" dirty="0">
                <a:latin typeface="Calibri" charset="0"/>
                <a:ea typeface="Calibri" charset="0"/>
                <a:cs typeface="Calibri" charset="0"/>
              </a:rPr>
              <a:t>Objective</a:t>
            </a:r>
          </a:p>
          <a:p>
            <a:r>
              <a:rPr lang="en-US" sz="1600" dirty="0">
                <a:latin typeface="Calibri" charset="0"/>
                <a:ea typeface="Calibri" charset="0"/>
                <a:cs typeface="Calibri" charset="0"/>
              </a:rPr>
              <a:t>Perform in-depth analysis to understand how E3SM cloud and precipitation respond to changes in </a:t>
            </a:r>
            <a:r>
              <a:rPr lang="en-US" altLang="en-US" sz="1600" dirty="0">
                <a:latin typeface="Arial Narrow" panose="020B0604020202020204" pitchFamily="34" charset="0"/>
                <a:cs typeface="Arial Narrow" panose="020B0604020202020204" pitchFamily="34" charset="0"/>
              </a:rPr>
              <a:t>in physics, model resolution, and parameter settings from E3SMv0 to E3SMv1:</a:t>
            </a:r>
          </a:p>
          <a:p>
            <a:pPr marL="354013" lvl="1" indent="-177800">
              <a:buFont typeface="Arial" pitchFamily="34" charset="0"/>
              <a:buChar char="●"/>
            </a:pPr>
            <a:r>
              <a:rPr lang="en-US" altLang="en-US" sz="1400" dirty="0">
                <a:latin typeface="Arial Narrow" panose="020B0604020202020204" pitchFamily="34" charset="0"/>
                <a:cs typeface="Arial Narrow" panose="020B0604020202020204" pitchFamily="34" charset="0"/>
              </a:rPr>
              <a:t>Model physics significantly improved</a:t>
            </a:r>
          </a:p>
          <a:p>
            <a:pPr marL="354013" lvl="1" indent="-177800">
              <a:buFont typeface="Arial" pitchFamily="34" charset="0"/>
              <a:buChar char="●"/>
            </a:pPr>
            <a:r>
              <a:rPr lang="en-US" altLang="en-US" sz="1400" dirty="0">
                <a:latin typeface="Arial Narrow" panose="020B0604020202020204" pitchFamily="34" charset="0"/>
                <a:cs typeface="Arial Narrow" panose="020B0604020202020204" pitchFamily="34" charset="0"/>
              </a:rPr>
              <a:t>Model resolution increases from 1</a:t>
            </a:r>
            <a:r>
              <a:rPr lang="en-US" altLang="en-US" sz="1400" baseline="30000" dirty="0">
                <a:latin typeface="Arial Narrow" panose="020B0604020202020204" pitchFamily="34" charset="0"/>
                <a:cs typeface="Arial Narrow" panose="020B0604020202020204" pitchFamily="34" charset="0"/>
              </a:rPr>
              <a:t>0 </a:t>
            </a:r>
            <a:r>
              <a:rPr lang="en-US" altLang="en-US" sz="1400" dirty="0">
                <a:latin typeface="Arial Narrow" panose="020B0604020202020204" pitchFamily="34" charset="0"/>
                <a:cs typeface="Arial Narrow" panose="020B0604020202020204" pitchFamily="34" charset="0"/>
              </a:rPr>
              <a:t>L30 to 0.25</a:t>
            </a:r>
            <a:r>
              <a:rPr lang="en-US" altLang="en-US" sz="1400" baseline="30000" dirty="0">
                <a:latin typeface="Arial Narrow" panose="020B0604020202020204" pitchFamily="34" charset="0"/>
                <a:cs typeface="Arial Narrow" panose="020B0604020202020204" pitchFamily="34" charset="0"/>
              </a:rPr>
              <a:t>0</a:t>
            </a:r>
            <a:r>
              <a:rPr lang="en-US" altLang="en-US" sz="1400" dirty="0">
                <a:latin typeface="Arial Narrow" panose="020B0604020202020204" pitchFamily="34" charset="0"/>
                <a:cs typeface="Arial Narrow" panose="020B0604020202020204" pitchFamily="34" charset="0"/>
              </a:rPr>
              <a:t>L72</a:t>
            </a:r>
          </a:p>
          <a:p>
            <a:pPr marL="354013" lvl="1" indent="-177800">
              <a:buFont typeface="Arial" pitchFamily="34" charset="0"/>
              <a:buChar char="●"/>
            </a:pPr>
            <a:r>
              <a:rPr lang="en-US" altLang="en-US" sz="1400" dirty="0">
                <a:latin typeface="Arial Narrow" panose="020B0604020202020204" pitchFamily="34" charset="0"/>
                <a:cs typeface="Arial Narrow" panose="020B0604020202020204" pitchFamily="34" charset="0"/>
              </a:rPr>
              <a:t>Model significantly re-tuned</a:t>
            </a:r>
          </a:p>
          <a:p>
            <a:pPr marL="60325"/>
            <a:endParaRPr lang="en-US" sz="1600" baseline="-25000" dirty="0">
              <a:latin typeface="Calibri" pitchFamily="34" charset="0"/>
            </a:endParaRPr>
          </a:p>
        </p:txBody>
      </p:sp>
      <p:sp>
        <p:nvSpPr>
          <p:cNvPr id="15372" name="Rectangle 3"/>
          <p:cNvSpPr>
            <a:spLocks noChangeArrowheads="1"/>
          </p:cNvSpPr>
          <p:nvPr/>
        </p:nvSpPr>
        <p:spPr bwMode="auto">
          <a:xfrm>
            <a:off x="172056" y="3048000"/>
            <a:ext cx="4846456" cy="3094910"/>
          </a:xfrm>
          <a:prstGeom prst="rect">
            <a:avLst/>
          </a:prstGeom>
          <a:noFill/>
          <a:ln w="9525">
            <a:noFill/>
            <a:miter lim="800000"/>
            <a:headEnd/>
            <a:tailEnd/>
          </a:ln>
        </p:spPr>
        <p:txBody>
          <a:bodyPr/>
          <a:lstStyle/>
          <a:p>
            <a:pPr marL="231775" indent="-231775" algn="ctr">
              <a:spcBef>
                <a:spcPct val="15000"/>
              </a:spcBef>
            </a:pPr>
            <a:r>
              <a:rPr lang="en-US" sz="2000" b="1" dirty="0">
                <a:latin typeface="Calibri" pitchFamily="34" charset="0"/>
              </a:rPr>
              <a:t>Approach and Results </a:t>
            </a:r>
            <a:endParaRPr lang="en-US" sz="2000" dirty="0">
              <a:latin typeface="Calibri" pitchFamily="34" charset="0"/>
            </a:endParaRPr>
          </a:p>
          <a:p>
            <a:pPr eaLnBrk="1" hangingPunct="1">
              <a:spcBef>
                <a:spcPct val="15000"/>
              </a:spcBef>
              <a:buFont typeface="Arial" pitchFamily="34" charset="0"/>
              <a:buChar char="●"/>
            </a:pPr>
            <a:r>
              <a:rPr lang="en-US" altLang="en-US" sz="1600" dirty="0">
                <a:latin typeface="Arial Narrow" panose="020B0604020202020204" pitchFamily="34" charset="0"/>
                <a:cs typeface="Arial Narrow" panose="020B0604020202020204" pitchFamily="34" charset="0"/>
              </a:rPr>
              <a:t>  </a:t>
            </a:r>
            <a:r>
              <a:rPr lang="en-US" altLang="en-US" sz="1600" b="1" dirty="0">
                <a:latin typeface="Arial Narrow" panose="020B0604020202020204" pitchFamily="34" charset="0"/>
                <a:cs typeface="Arial Narrow" panose="020B0604020202020204" pitchFamily="34" charset="0"/>
              </a:rPr>
              <a:t>Approach</a:t>
            </a:r>
            <a:r>
              <a:rPr lang="en-US" altLang="en-US" sz="1600" dirty="0">
                <a:latin typeface="Arial Narrow" panose="020B0604020202020204" pitchFamily="34" charset="0"/>
                <a:cs typeface="Arial Narrow" panose="020B0604020202020204" pitchFamily="34" charset="0"/>
              </a:rPr>
              <a:t>: Conducted a number of sensitivity tests to isolate the impact of each individual changes on simulations</a:t>
            </a:r>
          </a:p>
          <a:p>
            <a:pPr>
              <a:spcBef>
                <a:spcPct val="15000"/>
              </a:spcBef>
              <a:buFont typeface="Arial" pitchFamily="34" charset="0"/>
              <a:buChar char="●"/>
            </a:pPr>
            <a:r>
              <a:rPr lang="en-US" altLang="en-US" sz="1600" dirty="0">
                <a:latin typeface="Arial Narrow" panose="020B0604020202020204" pitchFamily="34" charset="0"/>
                <a:cs typeface="Arial Narrow" panose="020B0604020202020204" pitchFamily="34" charset="0"/>
              </a:rPr>
              <a:t>  </a:t>
            </a:r>
            <a:r>
              <a:rPr lang="en-US" altLang="en-US" sz="1600" b="1" dirty="0">
                <a:latin typeface="Arial Narrow" panose="020B0604020202020204" pitchFamily="34" charset="0"/>
                <a:cs typeface="Arial Narrow" panose="020B0604020202020204" pitchFamily="34" charset="0"/>
              </a:rPr>
              <a:t>Results</a:t>
            </a:r>
            <a:r>
              <a:rPr lang="en-US" altLang="en-US" sz="1600" dirty="0">
                <a:latin typeface="Arial Narrow" panose="020B0604020202020204" pitchFamily="34" charset="0"/>
                <a:cs typeface="Arial Narrow" panose="020B0604020202020204" pitchFamily="34" charset="0"/>
              </a:rPr>
              <a:t>: E3SMv1 showed considerably improved stratocumulus (Sc) and trade-wind cumulus (Cu) as well as transition from Sc to Cu compared to E3SMv0. It also notably reduced regional biases in cloud radiative forcing and precipitation. The improvement is primarily attributed to the introduction of CLUBB, a high order turbulence closure scheme to unify the treatment of turbulence, shallow convection, and cloud macrophysics, though  it unfortunately leads to a reduction in subtropical coastal (Sc). </a:t>
            </a:r>
          </a:p>
        </p:txBody>
      </p:sp>
      <p:sp>
        <p:nvSpPr>
          <p:cNvPr id="15373" name="TextBox 24"/>
          <p:cNvSpPr txBox="1">
            <a:spLocks noChangeArrowheads="1"/>
          </p:cNvSpPr>
          <p:nvPr/>
        </p:nvSpPr>
        <p:spPr bwMode="auto">
          <a:xfrm>
            <a:off x="4923093" y="5033427"/>
            <a:ext cx="4267200" cy="1138773"/>
          </a:xfrm>
          <a:prstGeom prst="rect">
            <a:avLst/>
          </a:prstGeom>
          <a:noFill/>
          <a:ln w="9525">
            <a:noFill/>
            <a:miter lim="800000"/>
            <a:headEnd/>
            <a:tailEnd/>
          </a:ln>
        </p:spPr>
        <p:txBody>
          <a:bodyPr wrap="square">
            <a:spAutoFit/>
          </a:bodyPr>
          <a:lstStyle/>
          <a:p>
            <a:pPr algn="ctr"/>
            <a:r>
              <a:rPr lang="en-US" sz="2000" b="1" dirty="0">
                <a:latin typeface="Calibri" panose="020F0502020204030204" pitchFamily="34" charset="0"/>
                <a:cs typeface="Calibri" panose="020F0502020204030204" pitchFamily="34" charset="0"/>
              </a:rPr>
              <a:t>Impact</a:t>
            </a:r>
          </a:p>
          <a:p>
            <a:r>
              <a:rPr lang="en-US" sz="1600" dirty="0">
                <a:latin typeface="Arial Narrow" panose="020B0604020202020204" pitchFamily="34" charset="0"/>
                <a:ea typeface="Calibri" charset="0"/>
                <a:cs typeface="Arial Narrow" panose="020B0604020202020204" pitchFamily="34" charset="0"/>
              </a:rPr>
              <a:t>Results from this study provide substantial insight into the model simulated cloud and precipitation and guidance for future E3SM development. </a:t>
            </a:r>
          </a:p>
        </p:txBody>
      </p:sp>
      <p:sp>
        <p:nvSpPr>
          <p:cNvPr id="23" name="TextBox 22">
            <a:extLst>
              <a:ext uri="{FF2B5EF4-FFF2-40B4-BE49-F238E27FC236}">
                <a16:creationId xmlns:a16="http://schemas.microsoft.com/office/drawing/2014/main" id="{C6F50AC0-582C-3F4F-A066-59C0AAABADF1}"/>
              </a:ext>
            </a:extLst>
          </p:cNvPr>
          <p:cNvSpPr txBox="1"/>
          <p:nvPr/>
        </p:nvSpPr>
        <p:spPr>
          <a:xfrm>
            <a:off x="4934356" y="3918414"/>
            <a:ext cx="4174614" cy="1384995"/>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Fig. 1. Low clouds. (a) Biases in E3SMv0, (b) differences between E3SMv1 and E3SMv0, (c) impact of CLUBB, and (d) impact of increasing vertical resolution. The underestimation of low clouds in E3SMv0 is clearly improved in E3SMv1, which is largely due to the new physics (CLUBB) and partially due to the increased vertical resolution. However, the use of CLUBB also leads to an initial reduction in subtropical coastal Sc.</a:t>
            </a:r>
          </a:p>
        </p:txBody>
      </p:sp>
      <p:grpSp>
        <p:nvGrpSpPr>
          <p:cNvPr id="5" name="Group 4">
            <a:extLst>
              <a:ext uri="{FF2B5EF4-FFF2-40B4-BE49-F238E27FC236}">
                <a16:creationId xmlns:a16="http://schemas.microsoft.com/office/drawing/2014/main" id="{E376CB9F-8295-0844-8ECF-FF90B40E6BCB}"/>
              </a:ext>
            </a:extLst>
          </p:cNvPr>
          <p:cNvGrpSpPr/>
          <p:nvPr/>
        </p:nvGrpSpPr>
        <p:grpSpPr>
          <a:xfrm>
            <a:off x="4876800" y="975829"/>
            <a:ext cx="4114800" cy="2808266"/>
            <a:chOff x="4724400" y="976165"/>
            <a:chExt cx="4114800" cy="2808266"/>
          </a:xfrm>
        </p:grpSpPr>
        <p:grpSp>
          <p:nvGrpSpPr>
            <p:cNvPr id="3" name="Group 2">
              <a:extLst>
                <a:ext uri="{FF2B5EF4-FFF2-40B4-BE49-F238E27FC236}">
                  <a16:creationId xmlns:a16="http://schemas.microsoft.com/office/drawing/2014/main" id="{F6663C6F-1B99-E34A-AC78-367E36642C44}"/>
                </a:ext>
              </a:extLst>
            </p:cNvPr>
            <p:cNvGrpSpPr/>
            <p:nvPr/>
          </p:nvGrpSpPr>
          <p:grpSpPr>
            <a:xfrm>
              <a:off x="4724400" y="1261405"/>
              <a:ext cx="4114800" cy="2523026"/>
              <a:chOff x="4708014" y="1099265"/>
              <a:chExt cx="4114800" cy="4281416"/>
            </a:xfrm>
          </p:grpSpPr>
          <p:pic>
            <p:nvPicPr>
              <p:cNvPr id="26" name="Picture 25">
                <a:extLst>
                  <a:ext uri="{FF2B5EF4-FFF2-40B4-BE49-F238E27FC236}">
                    <a16:creationId xmlns:a16="http://schemas.microsoft.com/office/drawing/2014/main" id="{33D15871-E464-E849-BC09-97D73C5750BE}"/>
                  </a:ext>
                </a:extLst>
              </p:cNvPr>
              <p:cNvPicPr/>
              <p:nvPr/>
            </p:nvPicPr>
            <p:blipFill rotWithShape="1">
              <a:blip r:embed="rId4"/>
              <a:srcRect t="87992"/>
              <a:stretch/>
            </p:blipFill>
            <p:spPr>
              <a:xfrm>
                <a:off x="4708014" y="4777537"/>
                <a:ext cx="4114800" cy="603144"/>
              </a:xfrm>
              <a:prstGeom prst="rect">
                <a:avLst/>
              </a:prstGeom>
            </p:spPr>
          </p:pic>
          <p:pic>
            <p:nvPicPr>
              <p:cNvPr id="27" name="Picture 26">
                <a:extLst>
                  <a:ext uri="{FF2B5EF4-FFF2-40B4-BE49-F238E27FC236}">
                    <a16:creationId xmlns:a16="http://schemas.microsoft.com/office/drawing/2014/main" id="{E76A290E-5A85-BA44-9C17-6AA15B034BB2}"/>
                  </a:ext>
                </a:extLst>
              </p:cNvPr>
              <p:cNvPicPr/>
              <p:nvPr/>
            </p:nvPicPr>
            <p:blipFill rotWithShape="1">
              <a:blip r:embed="rId5"/>
              <a:srcRect r="34616" b="19527"/>
              <a:stretch/>
            </p:blipFill>
            <p:spPr>
              <a:xfrm>
                <a:off x="4724400" y="3104721"/>
                <a:ext cx="3962400" cy="1752131"/>
              </a:xfrm>
              <a:prstGeom prst="rect">
                <a:avLst/>
              </a:prstGeom>
            </p:spPr>
          </p:pic>
          <p:grpSp>
            <p:nvGrpSpPr>
              <p:cNvPr id="2" name="Group 1">
                <a:extLst>
                  <a:ext uri="{FF2B5EF4-FFF2-40B4-BE49-F238E27FC236}">
                    <a16:creationId xmlns:a16="http://schemas.microsoft.com/office/drawing/2014/main" id="{6A679BE2-4731-D84A-A72D-F9984C1E78DE}"/>
                  </a:ext>
                </a:extLst>
              </p:cNvPr>
              <p:cNvGrpSpPr/>
              <p:nvPr/>
            </p:nvGrpSpPr>
            <p:grpSpPr>
              <a:xfrm>
                <a:off x="4773526" y="1099265"/>
                <a:ext cx="3989474" cy="1997287"/>
                <a:chOff x="4773526" y="1030318"/>
                <a:chExt cx="3989474" cy="1997287"/>
              </a:xfrm>
            </p:grpSpPr>
            <p:pic>
              <p:nvPicPr>
                <p:cNvPr id="28" name="Picture 27">
                  <a:extLst>
                    <a:ext uri="{FF2B5EF4-FFF2-40B4-BE49-F238E27FC236}">
                      <a16:creationId xmlns:a16="http://schemas.microsoft.com/office/drawing/2014/main" id="{A261F409-64AF-2C4E-9999-37AED1A80B58}"/>
                    </a:ext>
                  </a:extLst>
                </p:cNvPr>
                <p:cNvPicPr/>
                <p:nvPr/>
              </p:nvPicPr>
              <p:blipFill rotWithShape="1">
                <a:blip r:embed="rId4"/>
                <a:srcRect l="50000" b="55708"/>
                <a:stretch/>
              </p:blipFill>
              <p:spPr>
                <a:xfrm>
                  <a:off x="4773526" y="1095660"/>
                  <a:ext cx="2048827" cy="1931945"/>
                </a:xfrm>
                <a:prstGeom prst="rect">
                  <a:avLst/>
                </a:prstGeom>
              </p:spPr>
            </p:pic>
            <p:pic>
              <p:nvPicPr>
                <p:cNvPr id="29" name="Picture 28">
                  <a:extLst>
                    <a:ext uri="{FF2B5EF4-FFF2-40B4-BE49-F238E27FC236}">
                      <a16:creationId xmlns:a16="http://schemas.microsoft.com/office/drawing/2014/main" id="{066BB5D5-7715-F645-A52B-770345A50C21}"/>
                    </a:ext>
                  </a:extLst>
                </p:cNvPr>
                <p:cNvPicPr/>
                <p:nvPr/>
              </p:nvPicPr>
              <p:blipFill rotWithShape="1">
                <a:blip r:embed="rId4"/>
                <a:srcRect l="50000" t="42866" b="11935"/>
                <a:stretch/>
              </p:blipFill>
              <p:spPr>
                <a:xfrm>
                  <a:off x="6714173" y="1030318"/>
                  <a:ext cx="2048827" cy="1971506"/>
                </a:xfrm>
                <a:prstGeom prst="rect">
                  <a:avLst/>
                </a:prstGeom>
              </p:spPr>
            </p:pic>
          </p:grpSp>
        </p:grpSp>
        <p:grpSp>
          <p:nvGrpSpPr>
            <p:cNvPr id="4" name="Group 3">
              <a:extLst>
                <a:ext uri="{FF2B5EF4-FFF2-40B4-BE49-F238E27FC236}">
                  <a16:creationId xmlns:a16="http://schemas.microsoft.com/office/drawing/2014/main" id="{50DB8648-872E-AC45-937B-539FB46B7A22}"/>
                </a:ext>
              </a:extLst>
            </p:cNvPr>
            <p:cNvGrpSpPr/>
            <p:nvPr/>
          </p:nvGrpSpPr>
          <p:grpSpPr>
            <a:xfrm>
              <a:off x="5007395" y="976165"/>
              <a:ext cx="3650858" cy="1563112"/>
              <a:chOff x="5007395" y="976165"/>
              <a:chExt cx="3650858" cy="1563112"/>
            </a:xfrm>
          </p:grpSpPr>
          <p:sp>
            <p:nvSpPr>
              <p:cNvPr id="30" name="TextBox 29">
                <a:extLst>
                  <a:ext uri="{FF2B5EF4-FFF2-40B4-BE49-F238E27FC236}">
                    <a16:creationId xmlns:a16="http://schemas.microsoft.com/office/drawing/2014/main" id="{AF9118E8-5645-9445-ACB7-106A114A3972}"/>
                  </a:ext>
                </a:extLst>
              </p:cNvPr>
              <p:cNvSpPr txBox="1"/>
              <p:nvPr/>
            </p:nvSpPr>
            <p:spPr>
              <a:xfrm>
                <a:off x="5007395" y="2309635"/>
                <a:ext cx="1710211" cy="229642"/>
              </a:xfrm>
              <a:prstGeom prst="rect">
                <a:avLst/>
              </a:prstGeom>
              <a:solidFill>
                <a:schemeClr val="bg1"/>
              </a:solidFill>
            </p:spPr>
            <p:txBody>
              <a:bodyPr wrap="square" rtlCol="0">
                <a:spAutoFit/>
              </a:bodyPr>
              <a:lstStyle/>
              <a:p>
                <a:pPr algn="ctr"/>
                <a:r>
                  <a:rPr lang="en-US" sz="900" b="1" dirty="0">
                    <a:latin typeface="Arial Narrow" panose="020B0606020202030204" pitchFamily="34" charset="0"/>
                  </a:rPr>
                  <a:t>(c) Impact of CLUBB</a:t>
                </a:r>
              </a:p>
            </p:txBody>
          </p:sp>
          <p:sp>
            <p:nvSpPr>
              <p:cNvPr id="31" name="TextBox 30">
                <a:extLst>
                  <a:ext uri="{FF2B5EF4-FFF2-40B4-BE49-F238E27FC236}">
                    <a16:creationId xmlns:a16="http://schemas.microsoft.com/office/drawing/2014/main" id="{6AFFE4C7-E2B7-2E41-836D-DD12B13E5820}"/>
                  </a:ext>
                </a:extLst>
              </p:cNvPr>
              <p:cNvSpPr txBox="1"/>
              <p:nvPr/>
            </p:nvSpPr>
            <p:spPr>
              <a:xfrm>
                <a:off x="6948042" y="2309635"/>
                <a:ext cx="1710211" cy="229642"/>
              </a:xfrm>
              <a:prstGeom prst="rect">
                <a:avLst/>
              </a:prstGeom>
              <a:solidFill>
                <a:schemeClr val="bg1"/>
              </a:solidFill>
            </p:spPr>
            <p:txBody>
              <a:bodyPr wrap="square" rtlCol="0">
                <a:spAutoFit/>
              </a:bodyPr>
              <a:lstStyle/>
              <a:p>
                <a:pPr algn="ctr"/>
                <a:r>
                  <a:rPr lang="en-US" sz="900" b="1" dirty="0">
                    <a:latin typeface="Arial Narrow" panose="020B0606020202030204" pitchFamily="34" charset="0"/>
                  </a:rPr>
                  <a:t>(d) Impact of Higher Vert. Res</a:t>
                </a:r>
              </a:p>
            </p:txBody>
          </p:sp>
          <p:sp>
            <p:nvSpPr>
              <p:cNvPr id="32" name="TextBox 31">
                <a:extLst>
                  <a:ext uri="{FF2B5EF4-FFF2-40B4-BE49-F238E27FC236}">
                    <a16:creationId xmlns:a16="http://schemas.microsoft.com/office/drawing/2014/main" id="{0DCE2BA4-475E-9649-B547-59D5E7149A72}"/>
                  </a:ext>
                </a:extLst>
              </p:cNvPr>
              <p:cNvSpPr txBox="1"/>
              <p:nvPr/>
            </p:nvSpPr>
            <p:spPr>
              <a:xfrm>
                <a:off x="5007395" y="1216968"/>
                <a:ext cx="1647074" cy="230832"/>
              </a:xfrm>
              <a:prstGeom prst="rect">
                <a:avLst/>
              </a:prstGeom>
              <a:solidFill>
                <a:schemeClr val="bg1"/>
              </a:solidFill>
            </p:spPr>
            <p:txBody>
              <a:bodyPr wrap="square" rtlCol="0">
                <a:spAutoFit/>
              </a:bodyPr>
              <a:lstStyle/>
              <a:p>
                <a:pPr algn="ctr"/>
                <a:r>
                  <a:rPr lang="en-US" sz="900" b="1" dirty="0">
                    <a:latin typeface="Arial Narrow" panose="020B0606020202030204" pitchFamily="34" charset="0"/>
                  </a:rPr>
                  <a:t>(a) E3SMv0 - OBS</a:t>
                </a:r>
              </a:p>
            </p:txBody>
          </p:sp>
          <p:sp>
            <p:nvSpPr>
              <p:cNvPr id="33" name="TextBox 32">
                <a:extLst>
                  <a:ext uri="{FF2B5EF4-FFF2-40B4-BE49-F238E27FC236}">
                    <a16:creationId xmlns:a16="http://schemas.microsoft.com/office/drawing/2014/main" id="{5C320914-AE30-3744-B93A-2A1D358F9D8B}"/>
                  </a:ext>
                </a:extLst>
              </p:cNvPr>
              <p:cNvSpPr txBox="1"/>
              <p:nvPr/>
            </p:nvSpPr>
            <p:spPr>
              <a:xfrm>
                <a:off x="6939052" y="1216968"/>
                <a:ext cx="1656064" cy="230832"/>
              </a:xfrm>
              <a:prstGeom prst="rect">
                <a:avLst/>
              </a:prstGeom>
              <a:solidFill>
                <a:schemeClr val="bg1"/>
              </a:solidFill>
            </p:spPr>
            <p:txBody>
              <a:bodyPr wrap="square" rtlCol="0">
                <a:spAutoFit/>
              </a:bodyPr>
              <a:lstStyle/>
              <a:p>
                <a:pPr algn="ctr"/>
                <a:r>
                  <a:rPr lang="en-US" sz="900" b="1" dirty="0">
                    <a:latin typeface="Arial Narrow" panose="020B0606020202030204" pitchFamily="34" charset="0"/>
                  </a:rPr>
                  <a:t>(b) E3SMv1-E3SMv0</a:t>
                </a:r>
              </a:p>
            </p:txBody>
          </p:sp>
          <p:sp>
            <p:nvSpPr>
              <p:cNvPr id="34" name="TextBox 33">
                <a:extLst>
                  <a:ext uri="{FF2B5EF4-FFF2-40B4-BE49-F238E27FC236}">
                    <a16:creationId xmlns:a16="http://schemas.microsoft.com/office/drawing/2014/main" id="{DFE4A94B-7FF7-364D-9DEB-DB1653588AA7}"/>
                  </a:ext>
                </a:extLst>
              </p:cNvPr>
              <p:cNvSpPr txBox="1"/>
              <p:nvPr/>
            </p:nvSpPr>
            <p:spPr>
              <a:xfrm>
                <a:off x="6258926" y="976165"/>
                <a:ext cx="1233978" cy="338554"/>
              </a:xfrm>
              <a:prstGeom prst="rect">
                <a:avLst/>
              </a:prstGeom>
              <a:noFill/>
            </p:spPr>
            <p:txBody>
              <a:bodyPr wrap="square" rtlCol="0">
                <a:spAutoFit/>
              </a:bodyPr>
              <a:lstStyle/>
              <a:p>
                <a:pPr algn="ctr"/>
                <a:r>
                  <a:rPr lang="en-US" sz="1600" b="1" dirty="0">
                    <a:latin typeface="Arial Narrow" panose="020B0604020202020204" pitchFamily="34" charset="0"/>
                    <a:cs typeface="Arial Narrow" panose="020B0604020202020204" pitchFamily="34" charset="0"/>
                  </a:rPr>
                  <a:t>Low Clouds</a:t>
                </a:r>
              </a:p>
            </p:txBody>
          </p:sp>
        </p:grpSp>
      </p:gr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2230</TotalTime>
  <Words>689</Words>
  <Application>Microsoft Macintosh PowerPoint</Application>
  <PresentationFormat>On-screen Show (4:3)</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Helvetica Light</vt:lpstr>
      <vt:lpstr>Rod</vt:lpstr>
      <vt:lpstr>Office Theme</vt:lpstr>
      <vt:lpstr>PowerPoint Presentation</vt:lpstr>
    </vt:vector>
  </TitlesOfParts>
  <Company>Office of Science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McCoy, Renata</cp:lastModifiedBy>
  <cp:revision>124</cp:revision>
  <dcterms:created xsi:type="dcterms:W3CDTF">2013-09-25T16:30:27Z</dcterms:created>
  <dcterms:modified xsi:type="dcterms:W3CDTF">2018-10-12T01:20:19Z</dcterms:modified>
</cp:coreProperties>
</file>