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8" r:id="rId2"/>
  </p:sldMasterIdLst>
  <p:notesMasterIdLst>
    <p:notesMasterId r:id="rId5"/>
  </p:notesMasterIdLst>
  <p:handoutMasterIdLst>
    <p:handoutMasterId r:id="rId6"/>
  </p:handoutMasterIdLst>
  <p:sldIdLst>
    <p:sldId id="375" r:id="rId3"/>
    <p:sldId id="376" r:id="rId4"/>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00FF"/>
    <a:srgbClr val="990099"/>
    <a:srgbClr val="008000"/>
    <a:srgbClr val="FFCCCC"/>
    <a:srgbClr val="FF5050"/>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2821" autoAdjust="0"/>
    <p:restoredTop sz="96218" autoAdjust="0"/>
  </p:normalViewPr>
  <p:slideViewPr>
    <p:cSldViewPr>
      <p:cViewPr varScale="1">
        <p:scale>
          <a:sx n="131" d="100"/>
          <a:sy n="131" d="100"/>
        </p:scale>
        <p:origin x="1904" y="184"/>
      </p:cViewPr>
      <p:guideLst>
        <p:guide orient="horz" pos="2160"/>
        <p:guide pos="2880"/>
      </p:guideLst>
    </p:cSldViewPr>
  </p:slideViewPr>
  <p:outlineViewPr>
    <p:cViewPr>
      <p:scale>
        <a:sx n="33" d="100"/>
        <a:sy n="33" d="100"/>
      </p:scale>
      <p:origin x="3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49" cy="4621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134" y="0"/>
            <a:ext cx="3038648" cy="462120"/>
          </a:xfrm>
          <a:prstGeom prst="rect">
            <a:avLst/>
          </a:prstGeom>
        </p:spPr>
        <p:txBody>
          <a:bodyPr vert="horz" lIns="91440" tIns="45720" rIns="91440" bIns="45720" rtlCol="0"/>
          <a:lstStyle>
            <a:lvl1pPr algn="r">
              <a:defRPr sz="1200"/>
            </a:lvl1pPr>
          </a:lstStyle>
          <a:p>
            <a:fld id="{1F0FC52E-3DE0-4D0F-8301-0C9D53841A51}" type="datetimeFigureOut">
              <a:rPr lang="en-US" smtClean="0"/>
              <a:pPr/>
              <a:t>2/14/18</a:t>
            </a:fld>
            <a:endParaRPr lang="en-US"/>
          </a:p>
        </p:txBody>
      </p:sp>
      <p:sp>
        <p:nvSpPr>
          <p:cNvPr id="4" name="Footer Placeholder 3"/>
          <p:cNvSpPr>
            <a:spLocks noGrp="1"/>
          </p:cNvSpPr>
          <p:nvPr>
            <p:ph type="ftr" sz="quarter" idx="2"/>
          </p:nvPr>
        </p:nvSpPr>
        <p:spPr>
          <a:xfrm>
            <a:off x="0" y="8772378"/>
            <a:ext cx="3038649" cy="4621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134" y="8772378"/>
            <a:ext cx="3038648" cy="462120"/>
          </a:xfrm>
          <a:prstGeom prst="rect">
            <a:avLst/>
          </a:prstGeom>
        </p:spPr>
        <p:txBody>
          <a:bodyPr vert="horz" lIns="91440" tIns="45720" rIns="91440" bIns="45720" rtlCol="0" anchor="b"/>
          <a:lstStyle>
            <a:lvl1pPr algn="r">
              <a:defRPr sz="1200"/>
            </a:lvl1pPr>
          </a:lstStyle>
          <a:p>
            <a:fld id="{80E448C2-0687-4275-B9E0-F547EFE71A47}" type="slidenum">
              <a:rPr lang="en-US" smtClean="0"/>
              <a:pPr/>
              <a:t>‹#›</a:t>
            </a:fld>
            <a:endParaRPr lang="en-US"/>
          </a:p>
        </p:txBody>
      </p:sp>
    </p:spTree>
    <p:extLst>
      <p:ext uri="{BB962C8B-B14F-4D97-AF65-F5344CB8AC3E}">
        <p14:creationId xmlns:p14="http://schemas.microsoft.com/office/powerpoint/2010/main" val="35045764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37840" cy="46180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970939" y="1"/>
            <a:ext cx="3037840" cy="461804"/>
          </a:xfrm>
          <a:prstGeom prst="rect">
            <a:avLst/>
          </a:prstGeom>
        </p:spPr>
        <p:txBody>
          <a:bodyPr vert="horz" lIns="92446" tIns="46223" rIns="92446" bIns="46223" rtlCol="0"/>
          <a:lstStyle>
            <a:lvl1pPr algn="r">
              <a:defRPr sz="1200"/>
            </a:lvl1pPr>
          </a:lstStyle>
          <a:p>
            <a:fld id="{7CE99966-166F-4CB6-A8BA-06A15B56D167}" type="datetimeFigureOut">
              <a:rPr lang="en-US" smtClean="0"/>
              <a:pPr/>
              <a:t>2/14/18</a:t>
            </a:fld>
            <a:endParaRPr lang="en-US"/>
          </a:p>
        </p:txBody>
      </p:sp>
      <p:sp>
        <p:nvSpPr>
          <p:cNvPr id="4" name="Slide Image Placeholder 3"/>
          <p:cNvSpPr>
            <a:spLocks noGrp="1" noRot="1" noChangeAspect="1"/>
          </p:cNvSpPr>
          <p:nvPr>
            <p:ph type="sldImg" idx="2"/>
          </p:nvPr>
        </p:nvSpPr>
        <p:spPr>
          <a:xfrm>
            <a:off x="1195388" y="692150"/>
            <a:ext cx="4621212" cy="3465513"/>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701041" y="4387136"/>
            <a:ext cx="5608320" cy="4156234"/>
          </a:xfrm>
          <a:prstGeom prst="rect">
            <a:avLst/>
          </a:prstGeom>
        </p:spPr>
        <p:txBody>
          <a:bodyPr vert="horz" lIns="92446" tIns="46223" rIns="92446" bIns="4622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772670"/>
            <a:ext cx="3037840" cy="461804"/>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772670"/>
            <a:ext cx="3037840" cy="461804"/>
          </a:xfrm>
          <a:prstGeom prst="rect">
            <a:avLst/>
          </a:prstGeom>
        </p:spPr>
        <p:txBody>
          <a:bodyPr vert="horz" lIns="92446" tIns="46223" rIns="92446" bIns="46223" rtlCol="0" anchor="b"/>
          <a:lstStyle>
            <a:lvl1pPr algn="r">
              <a:defRPr sz="1200"/>
            </a:lvl1pPr>
          </a:lstStyle>
          <a:p>
            <a:fld id="{6E59C07E-BA73-4694-B393-5A21F42E0FBF}" type="slidenum">
              <a:rPr lang="en-US" smtClean="0"/>
              <a:pPr/>
              <a:t>‹#›</a:t>
            </a:fld>
            <a:endParaRPr lang="en-US"/>
          </a:p>
        </p:txBody>
      </p:sp>
    </p:spTree>
    <p:extLst>
      <p:ext uri="{BB962C8B-B14F-4D97-AF65-F5344CB8AC3E}">
        <p14:creationId xmlns:p14="http://schemas.microsoft.com/office/powerpoint/2010/main" val="3349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a:noFill/>
          <a:ln/>
        </p:spPr>
        <p:txBody>
          <a:bodyPr/>
          <a:lstStyle/>
          <a:p>
            <a:pPr>
              <a:lnSpc>
                <a:spcPct val="80000"/>
              </a:lnSpc>
              <a:spcBef>
                <a:spcPct val="0"/>
              </a:spcBef>
              <a:buFontTx/>
              <a:buNone/>
            </a:pPr>
            <a:endParaRPr lang="en-US" sz="1100" dirty="0"/>
          </a:p>
        </p:txBody>
      </p:sp>
      <p:sp>
        <p:nvSpPr>
          <p:cNvPr id="15363" name="Slide Number Placeholder 3"/>
          <p:cNvSpPr txBox="1">
            <a:spLocks noGrp="1"/>
          </p:cNvSpPr>
          <p:nvPr/>
        </p:nvSpPr>
        <p:spPr bwMode="auto">
          <a:xfrm>
            <a:off x="3969708" y="8772853"/>
            <a:ext cx="3039109" cy="461647"/>
          </a:xfrm>
          <a:prstGeom prst="rect">
            <a:avLst/>
          </a:prstGeom>
          <a:noFill/>
          <a:ln w="9525">
            <a:noFill/>
            <a:miter lim="800000"/>
            <a:headEnd/>
            <a:tailEnd/>
          </a:ln>
        </p:spPr>
        <p:txBody>
          <a:bodyPr lIns="91419" tIns="45709" rIns="91419" bIns="45709" anchor="b"/>
          <a:lstStyle/>
          <a:p>
            <a:pPr algn="r" defTabSz="914773" eaLnBrk="0" hangingPunct="0"/>
            <a:fld id="{CC75C1CE-B3C7-4E1B-B254-F041918EBDA5}" type="slidenum">
              <a:rPr lang="en-US" sz="1200"/>
              <a:pPr algn="r" defTabSz="914773" eaLnBrk="0" hangingPunct="0"/>
              <a:t>1</a:t>
            </a:fld>
            <a:endParaRPr lang="en-US" sz="1200" dirty="0"/>
          </a:p>
        </p:txBody>
      </p:sp>
    </p:spTree>
    <p:extLst>
      <p:ext uri="{BB962C8B-B14F-4D97-AF65-F5344CB8AC3E}">
        <p14:creationId xmlns:p14="http://schemas.microsoft.com/office/powerpoint/2010/main" val="305976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a:noFill/>
          <a:ln/>
        </p:spPr>
        <p:txBody>
          <a:bodyPr/>
          <a:lstStyle/>
          <a:p>
            <a:pPr>
              <a:lnSpc>
                <a:spcPct val="80000"/>
              </a:lnSpc>
              <a:spcBef>
                <a:spcPct val="0"/>
              </a:spcBef>
              <a:buFontTx/>
              <a:buNone/>
            </a:pPr>
            <a:r>
              <a:rPr lang="en-US" sz="1100" dirty="0"/>
              <a:t>Location parameter: indicates</a:t>
            </a:r>
            <a:r>
              <a:rPr lang="en-US" sz="1100" baseline="0" dirty="0"/>
              <a:t> the position of the distribution of extremes from the origin (.</a:t>
            </a:r>
            <a:r>
              <a:rPr lang="en-US" sz="1100" baseline="0" dirty="0" err="1"/>
              <a:t>i.e</a:t>
            </a:r>
            <a:r>
              <a:rPr lang="en-US" sz="1100" baseline="0" dirty="0"/>
              <a:t> the change in location parameter implies a shift in the distribution </a:t>
            </a:r>
            <a:r>
              <a:rPr lang="en-US" sz="1100" baseline="0"/>
              <a:t>of values).</a:t>
            </a:r>
            <a:endParaRPr lang="en-US" sz="1100" dirty="0"/>
          </a:p>
        </p:txBody>
      </p:sp>
      <p:sp>
        <p:nvSpPr>
          <p:cNvPr id="15363" name="Slide Number Placeholder 3"/>
          <p:cNvSpPr txBox="1">
            <a:spLocks noGrp="1"/>
          </p:cNvSpPr>
          <p:nvPr/>
        </p:nvSpPr>
        <p:spPr bwMode="auto">
          <a:xfrm>
            <a:off x="3969708" y="8772853"/>
            <a:ext cx="3039109" cy="461647"/>
          </a:xfrm>
          <a:prstGeom prst="rect">
            <a:avLst/>
          </a:prstGeom>
          <a:noFill/>
          <a:ln w="9525">
            <a:noFill/>
            <a:miter lim="800000"/>
            <a:headEnd/>
            <a:tailEnd/>
          </a:ln>
        </p:spPr>
        <p:txBody>
          <a:bodyPr lIns="91419" tIns="45709" rIns="91419" bIns="45709" anchor="b"/>
          <a:lstStyle/>
          <a:p>
            <a:pPr algn="r" defTabSz="914773" eaLnBrk="0" hangingPunct="0"/>
            <a:fld id="{CC75C1CE-B3C7-4E1B-B254-F041918EBDA5}" type="slidenum">
              <a:rPr lang="en-US" sz="1200"/>
              <a:pPr algn="r" defTabSz="914773" eaLnBrk="0" hangingPunct="0"/>
              <a:t>2</a:t>
            </a:fld>
            <a:endParaRPr lang="en-US" sz="1200" dirty="0"/>
          </a:p>
        </p:txBody>
      </p:sp>
    </p:spTree>
    <p:extLst>
      <p:ext uri="{BB962C8B-B14F-4D97-AF65-F5344CB8AC3E}">
        <p14:creationId xmlns:p14="http://schemas.microsoft.com/office/powerpoint/2010/main" val="14643441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304800" y="6248400"/>
            <a:ext cx="2667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pic>
        <p:nvPicPr>
          <p:cNvPr id="5" name="Picture 8" descr="horizontal-logo-green-text.jpg"/>
          <p:cNvPicPr>
            <a:picLocks noChangeAspect="1"/>
          </p:cNvPicPr>
          <p:nvPr userDrawn="1"/>
        </p:nvPicPr>
        <p:blipFill>
          <a:blip r:embed="rId3" cstate="print"/>
          <a:srcRect/>
          <a:stretch>
            <a:fillRect/>
          </a:stretch>
        </p:blipFill>
        <p:spPr bwMode="auto">
          <a:xfrm>
            <a:off x="1905000" y="304800"/>
            <a:ext cx="5334000" cy="892175"/>
          </a:xfrm>
          <a:prstGeom prst="rect">
            <a:avLst/>
          </a:prstGeom>
          <a:noFill/>
          <a:ln w="9525">
            <a:noFill/>
            <a:miter lim="800000"/>
            <a:headEnd/>
            <a:tailEnd/>
          </a:ln>
        </p:spPr>
      </p:pic>
      <p:sp>
        <p:nvSpPr>
          <p:cNvPr id="9" name="Subtitle 2"/>
          <p:cNvSpPr>
            <a:spLocks noGrp="1"/>
          </p:cNvSpPr>
          <p:nvPr>
            <p:ph type="subTitle" idx="1"/>
          </p:nvPr>
        </p:nvSpPr>
        <p:spPr>
          <a:xfrm>
            <a:off x="1371600" y="3200400"/>
            <a:ext cx="64008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0" name="Title 6"/>
          <p:cNvSpPr>
            <a:spLocks noGrp="1"/>
          </p:cNvSpPr>
          <p:nvPr>
            <p:ph type="title"/>
          </p:nvPr>
        </p:nvSpPr>
        <p:spPr>
          <a:xfrm>
            <a:off x="457200" y="1981200"/>
            <a:ext cx="8229600" cy="1143000"/>
          </a:xfrm>
          <a:prstGeom prst="rect">
            <a:avLst/>
          </a:prstGeom>
        </p:spPr>
        <p:txBody>
          <a:bodyPr>
            <a:normAutofit/>
          </a:bodyPr>
          <a:lstStyle>
            <a:lvl1pPr algn="ctr">
              <a:defRPr sz="3200" b="1">
                <a:solidFill>
                  <a:srgbClr val="146737"/>
                </a:solidFill>
              </a:defRPr>
            </a:lvl1pPr>
          </a:lstStyle>
          <a:p>
            <a:r>
              <a:rPr lang="en-US" dirty="0"/>
              <a:t>Click to edit Master title style</a:t>
            </a:r>
          </a:p>
        </p:txBody>
      </p:sp>
      <p:sp>
        <p:nvSpPr>
          <p:cNvPr id="6" name="Footer Placeholder 4"/>
          <p:cNvSpPr>
            <a:spLocks noGrp="1"/>
          </p:cNvSpPr>
          <p:nvPr>
            <p:ph type="ftr" sz="quarter" idx="10"/>
          </p:nvPr>
        </p:nvSpPr>
        <p:spPr/>
        <p:txBody>
          <a:bodyPr/>
          <a:lstStyle>
            <a:lvl1pPr>
              <a:defRPr/>
            </a:lvl1pPr>
          </a:lstStyle>
          <a:p>
            <a:pPr>
              <a:defRPr/>
            </a:pPr>
            <a:r>
              <a:rPr lang="en-US"/>
              <a:t>Applied Mathematics - Landsberg</a:t>
            </a:r>
            <a:endParaRPr lang="en-US" dirty="0"/>
          </a:p>
        </p:txBody>
      </p:sp>
      <p:sp>
        <p:nvSpPr>
          <p:cNvPr id="7" name="Slide Number Placeholder 5"/>
          <p:cNvSpPr>
            <a:spLocks noGrp="1"/>
          </p:cNvSpPr>
          <p:nvPr>
            <p:ph type="sldNum" sz="quarter" idx="11"/>
          </p:nvPr>
        </p:nvSpPr>
        <p:spPr/>
        <p:txBody>
          <a:bodyPr/>
          <a:lstStyle>
            <a:lvl1pPr>
              <a:defRPr/>
            </a:lvl1pPr>
          </a:lstStyle>
          <a:p>
            <a:pPr>
              <a:defRPr/>
            </a:pPr>
            <a:fld id="{DCEE50CC-E570-4C4C-A87C-24787CB3ADA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B053E6-1F5D-4526-8E17-6D67AD6AE10F}" type="datetimeFigureOut">
              <a:rPr lang="en-US" smtClean="0"/>
              <a:t>2/14/18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2016438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B053E6-1F5D-4526-8E17-6D67AD6AE10F}" type="datetimeFigureOut">
              <a:rPr lang="en-US" smtClean="0"/>
              <a:t>2/14/18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41987373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B053E6-1F5D-4526-8E17-6D67AD6AE10F}" type="datetimeFigureOut">
              <a:rPr lang="en-US" smtClean="0"/>
              <a:t>2/14/18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34580534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B053E6-1F5D-4526-8E17-6D67AD6AE10F}" type="datetimeFigureOut">
              <a:rPr lang="en-US" smtClean="0"/>
              <a:t>2/14/18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3240224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892B88B2-92F3-4A93-A1FC-ABA76BF7AB12}" type="datetimeFigureOut">
              <a:rPr lang="en-US" smtClean="0"/>
              <a:pPr/>
              <a:t>2/14/18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BA8B6E-C3EC-42ED-98A3-18B8EA37CE6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5B053E6-1F5D-4526-8E17-6D67AD6AE10F}" type="datetimeFigureOut">
              <a:rPr lang="en-US" smtClean="0"/>
              <a:t>2/14/18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883833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B053E6-1F5D-4526-8E17-6D67AD6AE10F}" type="datetimeFigureOut">
              <a:rPr lang="en-US" smtClean="0"/>
              <a:t>2/14/18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1273527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B053E6-1F5D-4526-8E17-6D67AD6AE10F}" type="datetimeFigureOut">
              <a:rPr lang="en-US" smtClean="0"/>
              <a:t>2/14/18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2374173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5B053E6-1F5D-4526-8E17-6D67AD6AE10F}" type="datetimeFigureOut">
              <a:rPr lang="en-US" smtClean="0"/>
              <a:t>2/14/18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3609180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5B053E6-1F5D-4526-8E17-6D67AD6AE10F}" type="datetimeFigureOut">
              <a:rPr lang="en-US" smtClean="0"/>
              <a:t>2/14/18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1974932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5B053E6-1F5D-4526-8E17-6D67AD6AE10F}" type="datetimeFigureOut">
              <a:rPr lang="en-US" smtClean="0"/>
              <a:t>2/14/18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2454094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B053E6-1F5D-4526-8E17-6D67AD6AE10F}" type="datetimeFigureOut">
              <a:rPr lang="en-US" smtClean="0"/>
              <a:t>2/14/18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24749591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image" Target="../media/image2.jpe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352425" y="866775"/>
            <a:ext cx="8410575" cy="52593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r>
              <a:rPr lang="en-US"/>
              <a:t>Applied Mathematics - Landsberg</a:t>
            </a:r>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1F8A97BA-DB9B-4291-87AE-AF89EA7F18B7}" type="slidenum">
              <a:rPr lang="en-US"/>
              <a:pPr>
                <a:defRPr/>
              </a:pPr>
              <a:t>‹#›</a:t>
            </a:fld>
            <a:endParaRPr lang="en-US" dirty="0"/>
          </a:p>
        </p:txBody>
      </p:sp>
      <p:pic>
        <p:nvPicPr>
          <p:cNvPr id="1030" name="Picture 9" descr="horizontal-logo-green-text.jpg"/>
          <p:cNvPicPr>
            <a:picLocks noChangeAspect="1"/>
          </p:cNvPicPr>
          <p:nvPr/>
        </p:nvPicPr>
        <p:blipFill>
          <a:blip r:embed="rId5" cstate="print"/>
          <a:srcRect/>
          <a:stretch>
            <a:fillRect/>
          </a:stretch>
        </p:blipFill>
        <p:spPr bwMode="auto">
          <a:xfrm>
            <a:off x="457200" y="6354763"/>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80" r:id="rId2"/>
  </p:sldLayoutIdLst>
  <p:hf hdr="0" ftr="0" dt="0"/>
  <p:txStyles>
    <p:titleStyle>
      <a:lvl1pPr algn="ctr" rtl="0" eaLnBrk="0" fontAlgn="base" hangingPunct="0">
        <a:spcBef>
          <a:spcPct val="0"/>
        </a:spcBef>
        <a:spcAft>
          <a:spcPct val="0"/>
        </a:spcAft>
        <a:defRPr sz="2400" kern="1200">
          <a:solidFill>
            <a:srgbClr val="106636"/>
          </a:solidFill>
          <a:latin typeface="Arial" pitchFamily="34" charset="0"/>
          <a:ea typeface="+mj-ea"/>
          <a:cs typeface="Arial" pitchFamily="34" charset="0"/>
        </a:defRPr>
      </a:lvl1pPr>
      <a:lvl2pPr algn="ctr" rtl="0" eaLnBrk="0" fontAlgn="base" hangingPunct="0">
        <a:spcBef>
          <a:spcPct val="0"/>
        </a:spcBef>
        <a:spcAft>
          <a:spcPct val="0"/>
        </a:spcAft>
        <a:defRPr sz="2400">
          <a:solidFill>
            <a:srgbClr val="106636"/>
          </a:solidFill>
          <a:latin typeface="Arial" charset="0"/>
          <a:cs typeface="Arial" charset="0"/>
        </a:defRPr>
      </a:lvl2pPr>
      <a:lvl3pPr algn="ctr" rtl="0" eaLnBrk="0" fontAlgn="base" hangingPunct="0">
        <a:spcBef>
          <a:spcPct val="0"/>
        </a:spcBef>
        <a:spcAft>
          <a:spcPct val="0"/>
        </a:spcAft>
        <a:defRPr sz="2400">
          <a:solidFill>
            <a:srgbClr val="106636"/>
          </a:solidFill>
          <a:latin typeface="Arial" charset="0"/>
          <a:cs typeface="Arial" charset="0"/>
        </a:defRPr>
      </a:lvl3pPr>
      <a:lvl4pPr algn="ctr" rtl="0" eaLnBrk="0" fontAlgn="base" hangingPunct="0">
        <a:spcBef>
          <a:spcPct val="0"/>
        </a:spcBef>
        <a:spcAft>
          <a:spcPct val="0"/>
        </a:spcAft>
        <a:defRPr sz="2400">
          <a:solidFill>
            <a:srgbClr val="106636"/>
          </a:solidFill>
          <a:latin typeface="Arial" charset="0"/>
          <a:cs typeface="Arial" charset="0"/>
        </a:defRPr>
      </a:lvl4pPr>
      <a:lvl5pPr algn="ctr" rtl="0" eaLnBrk="0" fontAlgn="base" hangingPunct="0">
        <a:spcBef>
          <a:spcPct val="0"/>
        </a:spcBef>
        <a:spcAft>
          <a:spcPct val="0"/>
        </a:spcAft>
        <a:defRPr sz="2400">
          <a:solidFill>
            <a:srgbClr val="106636"/>
          </a:solidFill>
          <a:latin typeface="Arial" charset="0"/>
          <a:cs typeface="Arial" charset="0"/>
        </a:defRPr>
      </a:lvl5pPr>
      <a:lvl6pPr marL="457200" algn="ctr" rtl="0" fontAlgn="base">
        <a:spcBef>
          <a:spcPct val="0"/>
        </a:spcBef>
        <a:spcAft>
          <a:spcPct val="0"/>
        </a:spcAft>
        <a:defRPr sz="2400">
          <a:solidFill>
            <a:srgbClr val="106636"/>
          </a:solidFill>
          <a:latin typeface="Arial" charset="0"/>
          <a:cs typeface="Arial" charset="0"/>
        </a:defRPr>
      </a:lvl6pPr>
      <a:lvl7pPr marL="914400" algn="ctr" rtl="0" fontAlgn="base">
        <a:spcBef>
          <a:spcPct val="0"/>
        </a:spcBef>
        <a:spcAft>
          <a:spcPct val="0"/>
        </a:spcAft>
        <a:defRPr sz="2400">
          <a:solidFill>
            <a:srgbClr val="106636"/>
          </a:solidFill>
          <a:latin typeface="Arial" charset="0"/>
          <a:cs typeface="Arial" charset="0"/>
        </a:defRPr>
      </a:lvl7pPr>
      <a:lvl8pPr marL="1371600" algn="ctr" rtl="0" fontAlgn="base">
        <a:spcBef>
          <a:spcPct val="0"/>
        </a:spcBef>
        <a:spcAft>
          <a:spcPct val="0"/>
        </a:spcAft>
        <a:defRPr sz="2400">
          <a:solidFill>
            <a:srgbClr val="106636"/>
          </a:solidFill>
          <a:latin typeface="Arial" charset="0"/>
          <a:cs typeface="Arial" charset="0"/>
        </a:defRPr>
      </a:lvl8pPr>
      <a:lvl9pPr marL="1828800" algn="ctr" rtl="0" fontAlgn="base">
        <a:spcBef>
          <a:spcPct val="0"/>
        </a:spcBef>
        <a:spcAft>
          <a:spcPct val="0"/>
        </a:spcAft>
        <a:defRPr sz="2400">
          <a:solidFill>
            <a:srgbClr val="106636"/>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B053E6-1F5D-4526-8E17-6D67AD6AE10F}" type="datetimeFigureOut">
              <a:rPr lang="en-US" smtClean="0"/>
              <a:t>2/14/18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5B0083-F30B-46F2-B7EF-12181F5E391D}" type="slidenum">
              <a:rPr lang="en-US" smtClean="0"/>
              <a:t>‹#›</a:t>
            </a:fld>
            <a:endParaRPr lang="en-US"/>
          </a:p>
        </p:txBody>
      </p:sp>
      <p:pic>
        <p:nvPicPr>
          <p:cNvPr id="7" name="Picture 9" descr="horizontal-logo-green-text.jpg"/>
          <p:cNvPicPr>
            <a:picLocks noChangeAspect="1"/>
          </p:cNvPicPr>
          <p:nvPr userDrawn="1"/>
        </p:nvPicPr>
        <p:blipFill>
          <a:blip r:embed="rId13" cstate="print"/>
          <a:srcRect/>
          <a:stretch>
            <a:fillRect/>
          </a:stretch>
        </p:blipFill>
        <p:spPr bwMode="auto">
          <a:xfrm>
            <a:off x="457200" y="6354763"/>
            <a:ext cx="2438400" cy="407987"/>
          </a:xfrm>
          <a:prstGeom prst="rect">
            <a:avLst/>
          </a:prstGeom>
          <a:noFill/>
          <a:ln w="9525">
            <a:noFill/>
            <a:miter lim="800000"/>
            <a:headEnd/>
            <a:tailEnd/>
          </a:ln>
        </p:spPr>
      </p:pic>
    </p:spTree>
    <p:extLst>
      <p:ext uri="{BB962C8B-B14F-4D97-AF65-F5344CB8AC3E}">
        <p14:creationId xmlns:p14="http://schemas.microsoft.com/office/powerpoint/2010/main" val="1568604196"/>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idx="4294967295"/>
          </p:nvPr>
        </p:nvSpPr>
        <p:spPr>
          <a:xfrm>
            <a:off x="0" y="25400"/>
            <a:ext cx="9144000" cy="762000"/>
          </a:xfrm>
        </p:spPr>
        <p:txBody>
          <a:bodyPr>
            <a:normAutofit/>
          </a:bodyPr>
          <a:lstStyle/>
          <a:p>
            <a:pPr>
              <a:lnSpc>
                <a:spcPct val="90000"/>
              </a:lnSpc>
            </a:pPr>
            <a:r>
              <a:rPr lang="en-US" sz="2000" b="1" dirty="0"/>
              <a:t>Effective online monitoring and saving strategy for large-scale simulation</a:t>
            </a:r>
          </a:p>
        </p:txBody>
      </p:sp>
      <p:cxnSp>
        <p:nvCxnSpPr>
          <p:cNvPr id="14338" name="Straight Connector 8"/>
          <p:cNvCxnSpPr>
            <a:cxnSpLocks noChangeShapeType="1"/>
          </p:cNvCxnSpPr>
          <p:nvPr/>
        </p:nvCxnSpPr>
        <p:spPr bwMode="auto">
          <a:xfrm flipV="1">
            <a:off x="74183" y="3047863"/>
            <a:ext cx="8915400" cy="11668"/>
          </a:xfrm>
          <a:prstGeom prst="line">
            <a:avLst/>
          </a:prstGeom>
          <a:noFill/>
          <a:ln w="25400" algn="ctr">
            <a:solidFill>
              <a:srgbClr val="F9B074"/>
            </a:solidFill>
            <a:round/>
            <a:headEnd/>
            <a:tailEnd/>
          </a:ln>
        </p:spPr>
      </p:cxnSp>
      <p:cxnSp>
        <p:nvCxnSpPr>
          <p:cNvPr id="14339" name="Straight Connector 20"/>
          <p:cNvCxnSpPr>
            <a:cxnSpLocks noChangeShapeType="1"/>
          </p:cNvCxnSpPr>
          <p:nvPr/>
        </p:nvCxnSpPr>
        <p:spPr bwMode="auto">
          <a:xfrm>
            <a:off x="5108138" y="803025"/>
            <a:ext cx="0" cy="2209800"/>
          </a:xfrm>
          <a:prstGeom prst="line">
            <a:avLst/>
          </a:prstGeom>
          <a:noFill/>
          <a:ln w="25400" algn="ctr">
            <a:solidFill>
              <a:srgbClr val="F9B074"/>
            </a:solidFill>
            <a:round/>
            <a:headEnd/>
            <a:tailEnd/>
          </a:ln>
        </p:spPr>
      </p:cxnSp>
      <p:sp>
        <p:nvSpPr>
          <p:cNvPr id="14340" name="TextBox 13"/>
          <p:cNvSpPr txBox="1">
            <a:spLocks noChangeArrowheads="1"/>
          </p:cNvSpPr>
          <p:nvPr/>
        </p:nvSpPr>
        <p:spPr bwMode="auto">
          <a:xfrm>
            <a:off x="5673103" y="832908"/>
            <a:ext cx="888385" cy="369332"/>
          </a:xfrm>
          <a:prstGeom prst="rect">
            <a:avLst/>
          </a:prstGeom>
          <a:noFill/>
          <a:ln w="9525">
            <a:noFill/>
            <a:miter lim="800000"/>
            <a:headEnd/>
            <a:tailEnd/>
          </a:ln>
        </p:spPr>
        <p:txBody>
          <a:bodyPr wrap="none">
            <a:spAutoFit/>
          </a:bodyPr>
          <a:lstStyle/>
          <a:p>
            <a:pPr eaLnBrk="0" hangingPunct="0"/>
            <a:r>
              <a:rPr lang="en-US" i="1" dirty="0">
                <a:solidFill>
                  <a:srgbClr val="DA5500"/>
                </a:solidFill>
              </a:rPr>
              <a:t>Impact </a:t>
            </a:r>
          </a:p>
        </p:txBody>
      </p:sp>
      <p:sp>
        <p:nvSpPr>
          <p:cNvPr id="14341" name="TextBox 14"/>
          <p:cNvSpPr txBox="1">
            <a:spLocks noChangeArrowheads="1"/>
          </p:cNvSpPr>
          <p:nvPr/>
        </p:nvSpPr>
        <p:spPr bwMode="auto">
          <a:xfrm>
            <a:off x="0" y="838200"/>
            <a:ext cx="1406645" cy="369332"/>
          </a:xfrm>
          <a:prstGeom prst="rect">
            <a:avLst/>
          </a:prstGeom>
          <a:noFill/>
          <a:ln w="9525">
            <a:noFill/>
            <a:miter lim="800000"/>
            <a:headEnd/>
            <a:tailEnd/>
          </a:ln>
        </p:spPr>
        <p:txBody>
          <a:bodyPr wrap="none">
            <a:spAutoFit/>
          </a:bodyPr>
          <a:lstStyle/>
          <a:p>
            <a:pPr eaLnBrk="0" hangingPunct="0"/>
            <a:r>
              <a:rPr lang="en-US" i="1" dirty="0">
                <a:solidFill>
                  <a:srgbClr val="DA5500"/>
                </a:solidFill>
              </a:rPr>
              <a:t>Objectives </a:t>
            </a:r>
          </a:p>
        </p:txBody>
      </p:sp>
      <p:sp>
        <p:nvSpPr>
          <p:cNvPr id="14342" name="Content Placeholder 5"/>
          <p:cNvSpPr>
            <a:spLocks noGrp="1"/>
          </p:cNvSpPr>
          <p:nvPr>
            <p:ph sz="half" idx="4294967295"/>
          </p:nvPr>
        </p:nvSpPr>
        <p:spPr>
          <a:xfrm>
            <a:off x="191404" y="1197655"/>
            <a:ext cx="4837796" cy="1752600"/>
          </a:xfrm>
        </p:spPr>
        <p:txBody>
          <a:bodyPr>
            <a:noAutofit/>
          </a:bodyPr>
          <a:lstStyle/>
          <a:p>
            <a:pPr marL="285750" indent="-285750">
              <a:spcBef>
                <a:spcPts val="600"/>
              </a:spcBef>
              <a:spcAft>
                <a:spcPts val="600"/>
              </a:spcAft>
              <a:buFont typeface="Arial"/>
              <a:buChar char="•"/>
            </a:pPr>
            <a:r>
              <a:rPr lang="en-US" sz="1600" b="0" dirty="0">
                <a:solidFill>
                  <a:schemeClr val="tx1"/>
                </a:solidFill>
              </a:rPr>
              <a:t>Remove excess drag on large scale simulation time due to imbalance in compute and I/O speeds </a:t>
            </a:r>
          </a:p>
          <a:p>
            <a:pPr marL="285750" indent="-285750">
              <a:spcBef>
                <a:spcPts val="600"/>
              </a:spcBef>
              <a:spcAft>
                <a:spcPts val="600"/>
              </a:spcAft>
              <a:buFont typeface="Arial"/>
              <a:buChar char="•"/>
            </a:pPr>
            <a:r>
              <a:rPr lang="en-US" sz="1600" b="0" dirty="0">
                <a:solidFill>
                  <a:schemeClr val="tx1"/>
                </a:solidFill>
              </a:rPr>
              <a:t>Currently, large amounts of information that can not all be recorded for later analysis.</a:t>
            </a:r>
          </a:p>
          <a:p>
            <a:pPr marL="169863" indent="-169863">
              <a:lnSpc>
                <a:spcPct val="90000"/>
              </a:lnSpc>
              <a:spcBef>
                <a:spcPts val="600"/>
              </a:spcBef>
              <a:buFont typeface="Arial" panose="020B0604020202020204" pitchFamily="34" charset="0"/>
              <a:buChar char="•"/>
            </a:pPr>
            <a:endParaRPr lang="en-US" sz="1400" b="0" dirty="0">
              <a:solidFill>
                <a:schemeClr val="tx1"/>
              </a:solidFill>
            </a:endParaRPr>
          </a:p>
        </p:txBody>
      </p:sp>
      <p:sp>
        <p:nvSpPr>
          <p:cNvPr id="18" name="TextBox 13"/>
          <p:cNvSpPr txBox="1">
            <a:spLocks noChangeArrowheads="1"/>
          </p:cNvSpPr>
          <p:nvPr/>
        </p:nvSpPr>
        <p:spPr bwMode="auto">
          <a:xfrm>
            <a:off x="35386" y="3135868"/>
            <a:ext cx="1869614" cy="369332"/>
          </a:xfrm>
          <a:prstGeom prst="rect">
            <a:avLst/>
          </a:prstGeom>
          <a:noFill/>
          <a:ln w="9525">
            <a:noFill/>
            <a:miter lim="800000"/>
            <a:headEnd/>
            <a:tailEnd/>
          </a:ln>
        </p:spPr>
        <p:txBody>
          <a:bodyPr wrap="none">
            <a:spAutoFit/>
          </a:bodyPr>
          <a:lstStyle/>
          <a:p>
            <a:pPr eaLnBrk="0" hangingPunct="0"/>
            <a:r>
              <a:rPr lang="en-US" i="1" dirty="0">
                <a:solidFill>
                  <a:srgbClr val="DA5500"/>
                </a:solidFill>
              </a:rPr>
              <a:t>Accomplishments</a:t>
            </a:r>
          </a:p>
        </p:txBody>
      </p:sp>
      <p:sp>
        <p:nvSpPr>
          <p:cNvPr id="25" name="Content Placeholder 5"/>
          <p:cNvSpPr txBox="1">
            <a:spLocks/>
          </p:cNvSpPr>
          <p:nvPr/>
        </p:nvSpPr>
        <p:spPr>
          <a:xfrm>
            <a:off x="81615" y="3599449"/>
            <a:ext cx="4678026" cy="192898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b="1" kern="1200">
                <a:solidFill>
                  <a:srgbClr val="146737"/>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200" kern="1200">
                <a:solidFill>
                  <a:schemeClr val="tx1">
                    <a:lumMod val="75000"/>
                    <a:lumOff val="2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indent="-285750">
              <a:spcBef>
                <a:spcPts val="600"/>
              </a:spcBef>
              <a:spcAft>
                <a:spcPts val="600"/>
              </a:spcAft>
              <a:buFont typeface="Arial" charset="0"/>
              <a:buChar char="•"/>
            </a:pPr>
            <a:r>
              <a:rPr lang="en-US" sz="1400" dirty="0"/>
              <a:t>Instead of writing data at regular intervals, write at local min/max or saving points to fill a fixed amount of storage. </a:t>
            </a:r>
          </a:p>
          <a:p>
            <a:pPr marL="285750" indent="-285750">
              <a:spcBef>
                <a:spcPts val="600"/>
              </a:spcBef>
              <a:spcAft>
                <a:spcPts val="600"/>
              </a:spcAft>
              <a:buFont typeface="Arial" charset="0"/>
              <a:buChar char="•"/>
            </a:pPr>
            <a:r>
              <a:rPr lang="en-US" sz="1400" dirty="0"/>
              <a:t>I/O savings rates can be in excessive of 99% while still retaining extreme events of interest.</a:t>
            </a:r>
          </a:p>
        </p:txBody>
      </p:sp>
      <p:cxnSp>
        <p:nvCxnSpPr>
          <p:cNvPr id="13" name="Straight Connector 20"/>
          <p:cNvCxnSpPr>
            <a:cxnSpLocks noChangeShapeType="1"/>
          </p:cNvCxnSpPr>
          <p:nvPr/>
        </p:nvCxnSpPr>
        <p:spPr bwMode="auto">
          <a:xfrm>
            <a:off x="5035400" y="3061646"/>
            <a:ext cx="0" cy="3054834"/>
          </a:xfrm>
          <a:prstGeom prst="line">
            <a:avLst/>
          </a:prstGeom>
          <a:noFill/>
          <a:ln w="25400" algn="ctr">
            <a:solidFill>
              <a:srgbClr val="F9B074"/>
            </a:solidFill>
            <a:round/>
            <a:headEnd/>
            <a:tailEnd/>
          </a:ln>
        </p:spPr>
      </p:cxnSp>
      <p:pic>
        <p:nvPicPr>
          <p:cNvPr id="3" name="Picture 2" descr="ccsi-dev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93000" y="6323722"/>
            <a:ext cx="1571303" cy="483478"/>
          </a:xfrm>
          <a:prstGeom prst="rect">
            <a:avLst/>
          </a:prstGeom>
        </p:spPr>
      </p:pic>
      <p:sp>
        <p:nvSpPr>
          <p:cNvPr id="22" name="Content Placeholder 5"/>
          <p:cNvSpPr txBox="1">
            <a:spLocks/>
          </p:cNvSpPr>
          <p:nvPr/>
        </p:nvSpPr>
        <p:spPr bwMode="auto">
          <a:xfrm>
            <a:off x="5220604" y="1310794"/>
            <a:ext cx="3622555" cy="13339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69863" lvl="0" indent="-169863" eaLnBrk="1" fontAlgn="auto" hangingPunct="1">
              <a:lnSpc>
                <a:spcPct val="90000"/>
              </a:lnSpc>
              <a:spcBef>
                <a:spcPts val="600"/>
              </a:spcBef>
              <a:spcAft>
                <a:spcPts val="0"/>
              </a:spcAft>
              <a:buFont typeface="Arial" panose="020B0604020202020204" pitchFamily="34" charset="0"/>
              <a:buChar char="•"/>
              <a:defRPr/>
            </a:pPr>
            <a:r>
              <a:rPr lang="en-US" sz="1500" b="0" dirty="0">
                <a:solidFill>
                  <a:prstClr val="black"/>
                </a:solidFill>
              </a:rPr>
              <a:t>Reduce time spent writing to disk</a:t>
            </a:r>
          </a:p>
          <a:p>
            <a:pPr marL="169863" indent="-169863" eaLnBrk="1" fontAlgn="auto" hangingPunct="1">
              <a:lnSpc>
                <a:spcPct val="90000"/>
              </a:lnSpc>
              <a:spcBef>
                <a:spcPts val="600"/>
              </a:spcBef>
              <a:spcAft>
                <a:spcPts val="0"/>
              </a:spcAft>
              <a:buFont typeface="Arial" panose="020B0604020202020204" pitchFamily="34" charset="0"/>
              <a:buChar char="•"/>
              <a:defRPr/>
            </a:pPr>
            <a:r>
              <a:rPr lang="en-US" sz="1500" b="0" dirty="0">
                <a:solidFill>
                  <a:prstClr val="black"/>
                </a:solidFill>
              </a:rPr>
              <a:t>Tunable for application with a simple parameter</a:t>
            </a:r>
          </a:p>
          <a:p>
            <a:pPr marL="169863" indent="-169863" eaLnBrk="1" fontAlgn="auto" hangingPunct="1">
              <a:lnSpc>
                <a:spcPct val="90000"/>
              </a:lnSpc>
              <a:spcBef>
                <a:spcPts val="600"/>
              </a:spcBef>
              <a:spcAft>
                <a:spcPts val="0"/>
              </a:spcAft>
              <a:buFont typeface="Arial" panose="020B0604020202020204" pitchFamily="34" charset="0"/>
              <a:buChar char="•"/>
              <a:defRPr/>
            </a:pPr>
            <a:r>
              <a:rPr lang="en-US" sz="1600" b="0" dirty="0">
                <a:solidFill>
                  <a:schemeClr val="tx1"/>
                </a:solidFill>
              </a:rPr>
              <a:t>I/O savings rates can be in excessive of 99% while still retaining extreme events of interest.</a:t>
            </a:r>
          </a:p>
          <a:p>
            <a:pPr marL="169863" indent="-169863" eaLnBrk="1" fontAlgn="auto" hangingPunct="1">
              <a:lnSpc>
                <a:spcPct val="90000"/>
              </a:lnSpc>
              <a:spcBef>
                <a:spcPts val="600"/>
              </a:spcBef>
              <a:spcAft>
                <a:spcPts val="0"/>
              </a:spcAft>
              <a:buFont typeface="Arial" panose="020B0604020202020204" pitchFamily="34" charset="0"/>
              <a:buChar char="•"/>
              <a:defRPr/>
            </a:pPr>
            <a:endParaRPr lang="en-US" sz="1500" b="0" dirty="0">
              <a:solidFill>
                <a:prstClr val="black"/>
              </a:solidFill>
            </a:endParaRPr>
          </a:p>
        </p:txBody>
      </p:sp>
      <p:pic>
        <p:nvPicPr>
          <p:cNvPr id="7" name="Picture 6"/>
          <p:cNvPicPr>
            <a:picLocks noChangeAspect="1"/>
          </p:cNvPicPr>
          <p:nvPr/>
        </p:nvPicPr>
        <p:blipFill>
          <a:blip r:embed="rId4"/>
          <a:stretch>
            <a:fillRect/>
          </a:stretch>
        </p:blipFill>
        <p:spPr>
          <a:xfrm>
            <a:off x="3431960" y="6415943"/>
            <a:ext cx="3197440" cy="442057"/>
          </a:xfrm>
          <a:prstGeom prst="rect">
            <a:avLst/>
          </a:prstGeom>
        </p:spPr>
      </p:pic>
      <p:sp>
        <p:nvSpPr>
          <p:cNvPr id="5" name="TextBox 4"/>
          <p:cNvSpPr txBox="1"/>
          <p:nvPr/>
        </p:nvSpPr>
        <p:spPr>
          <a:xfrm>
            <a:off x="5141020" y="5516203"/>
            <a:ext cx="3843699" cy="590931"/>
          </a:xfrm>
          <a:prstGeom prst="rect">
            <a:avLst/>
          </a:prstGeom>
          <a:noFill/>
        </p:spPr>
        <p:txBody>
          <a:bodyPr wrap="square" rtlCol="0">
            <a:spAutoFit/>
          </a:bodyPr>
          <a:lstStyle/>
          <a:p>
            <a:pPr algn="ctr">
              <a:lnSpc>
                <a:spcPct val="90000"/>
              </a:lnSpc>
            </a:pPr>
            <a:r>
              <a:rPr lang="en-US" sz="1200" dirty="0"/>
              <a:t>Figure: Saving results from LES algorithm still captures many extreme events while greatly reducing the amount of storage and wall clock simulation time </a:t>
            </a:r>
          </a:p>
        </p:txBody>
      </p:sp>
      <p:pic>
        <p:nvPicPr>
          <p:cNvPr id="17" name="Picture 16">
            <a:extLst>
              <a:ext uri="{FF2B5EF4-FFF2-40B4-BE49-F238E27FC236}">
                <a16:creationId xmlns:a16="http://schemas.microsoft.com/office/drawing/2014/main" id="{C356719C-915D-7F46-9CEB-3143DB9B516C}"/>
              </a:ext>
            </a:extLst>
          </p:cNvPr>
          <p:cNvPicPr>
            <a:picLocks noChangeAspect="1"/>
          </p:cNvPicPr>
          <p:nvPr/>
        </p:nvPicPr>
        <p:blipFill>
          <a:blip r:embed="rId5"/>
          <a:stretch>
            <a:fillRect/>
          </a:stretch>
        </p:blipFill>
        <p:spPr>
          <a:xfrm>
            <a:off x="5346550" y="3317874"/>
            <a:ext cx="3496609" cy="2165955"/>
          </a:xfrm>
          <a:prstGeom prst="rect">
            <a:avLst/>
          </a:prstGeom>
        </p:spPr>
      </p:pic>
      <p:sp>
        <p:nvSpPr>
          <p:cNvPr id="6" name="TextBox 5">
            <a:extLst>
              <a:ext uri="{FF2B5EF4-FFF2-40B4-BE49-F238E27FC236}">
                <a16:creationId xmlns:a16="http://schemas.microsoft.com/office/drawing/2014/main" id="{3E2D5CA5-634F-5B44-AD37-61AF60892D51}"/>
              </a:ext>
            </a:extLst>
          </p:cNvPr>
          <p:cNvSpPr txBox="1"/>
          <p:nvPr/>
        </p:nvSpPr>
        <p:spPr>
          <a:xfrm>
            <a:off x="181255" y="5165510"/>
            <a:ext cx="4673856" cy="1015663"/>
          </a:xfrm>
          <a:prstGeom prst="rect">
            <a:avLst/>
          </a:prstGeom>
          <a:noFill/>
        </p:spPr>
        <p:txBody>
          <a:bodyPr wrap="square" rtlCol="0">
            <a:spAutoFit/>
          </a:bodyPr>
          <a:lstStyle/>
          <a:p>
            <a:r>
              <a:rPr lang="en-US" sz="1200" dirty="0"/>
              <a:t>Xian, </a:t>
            </a:r>
            <a:r>
              <a:rPr lang="en-US" sz="1200" dirty="0" err="1"/>
              <a:t>Xiaochen</a:t>
            </a:r>
            <a:r>
              <a:rPr lang="en-US" sz="1200" dirty="0"/>
              <a:t> and Archibald, Rick and Mayer, Benjamin and Liu, </a:t>
            </a:r>
            <a:r>
              <a:rPr lang="en-US" sz="1200" dirty="0" err="1"/>
              <a:t>Kaibo</a:t>
            </a:r>
            <a:r>
              <a:rPr lang="en-US" sz="1200" dirty="0"/>
              <a:t> and Li, Jian, 2018: </a:t>
            </a:r>
            <a:r>
              <a:rPr lang="en-US" sz="1200" i="1" dirty="0"/>
              <a:t>An effective online data monitoring and saving strategy for large-scale climate simulations,</a:t>
            </a:r>
            <a:r>
              <a:rPr lang="en-US" sz="1200" dirty="0"/>
              <a:t> Quality Technology and Quantitative Management, </a:t>
            </a:r>
            <a:r>
              <a:rPr lang="en-US" sz="1200" dirty="0" err="1"/>
              <a:t>doi</a:t>
            </a:r>
            <a:r>
              <a:rPr lang="en-US" sz="1200" dirty="0"/>
              <a:t>: 10.1080/16843703.2017.1414112</a:t>
            </a:r>
          </a:p>
          <a:p>
            <a:endParaRPr lang="en-US" sz="1200" dirty="0"/>
          </a:p>
        </p:txBody>
      </p:sp>
    </p:spTree>
    <p:extLst>
      <p:ext uri="{BB962C8B-B14F-4D97-AF65-F5344CB8AC3E}">
        <p14:creationId xmlns:p14="http://schemas.microsoft.com/office/powerpoint/2010/main" val="227070736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idx="4294967295"/>
          </p:nvPr>
        </p:nvSpPr>
        <p:spPr>
          <a:xfrm>
            <a:off x="228600" y="25400"/>
            <a:ext cx="8686800" cy="762000"/>
          </a:xfrm>
        </p:spPr>
        <p:txBody>
          <a:bodyPr>
            <a:normAutofit/>
          </a:bodyPr>
          <a:lstStyle/>
          <a:p>
            <a:r>
              <a:rPr lang="en-US" sz="2000" b="1" dirty="0"/>
              <a:t>Effective online monitoring and saving strategy for large-scale simulation</a:t>
            </a:r>
            <a:endParaRPr lang="en-US" sz="2000" dirty="0"/>
          </a:p>
        </p:txBody>
      </p:sp>
      <p:sp>
        <p:nvSpPr>
          <p:cNvPr id="14341" name="TextBox 14"/>
          <p:cNvSpPr txBox="1">
            <a:spLocks noChangeArrowheads="1"/>
          </p:cNvSpPr>
          <p:nvPr/>
        </p:nvSpPr>
        <p:spPr bwMode="auto">
          <a:xfrm>
            <a:off x="228600" y="873204"/>
            <a:ext cx="1130438" cy="369332"/>
          </a:xfrm>
          <a:prstGeom prst="rect">
            <a:avLst/>
          </a:prstGeom>
          <a:noFill/>
          <a:ln w="9525">
            <a:noFill/>
            <a:miter lim="800000"/>
            <a:headEnd/>
            <a:tailEnd/>
          </a:ln>
        </p:spPr>
        <p:txBody>
          <a:bodyPr wrap="none">
            <a:spAutoFit/>
          </a:bodyPr>
          <a:lstStyle/>
          <a:p>
            <a:pPr eaLnBrk="0" hangingPunct="0"/>
            <a:r>
              <a:rPr lang="en-US" i="1" dirty="0">
                <a:solidFill>
                  <a:srgbClr val="DA5500"/>
                </a:solidFill>
              </a:rPr>
              <a:t>Summary </a:t>
            </a:r>
          </a:p>
        </p:txBody>
      </p:sp>
      <p:sp>
        <p:nvSpPr>
          <p:cNvPr id="4" name="TextBox 3"/>
          <p:cNvSpPr txBox="1"/>
          <p:nvPr/>
        </p:nvSpPr>
        <p:spPr>
          <a:xfrm>
            <a:off x="6311900" y="3568700"/>
            <a:ext cx="184666" cy="369332"/>
          </a:xfrm>
          <a:prstGeom prst="rect">
            <a:avLst/>
          </a:prstGeom>
          <a:noFill/>
        </p:spPr>
        <p:txBody>
          <a:bodyPr wrap="none" rtlCol="0">
            <a:spAutoFit/>
          </a:bodyPr>
          <a:lstStyle/>
          <a:p>
            <a:endParaRPr lang="en-US" dirty="0"/>
          </a:p>
        </p:txBody>
      </p:sp>
      <p:sp>
        <p:nvSpPr>
          <p:cNvPr id="10" name="TextBox 9"/>
          <p:cNvSpPr txBox="1"/>
          <p:nvPr/>
        </p:nvSpPr>
        <p:spPr>
          <a:xfrm>
            <a:off x="304800" y="1328340"/>
            <a:ext cx="8610600" cy="3970318"/>
          </a:xfrm>
          <a:prstGeom prst="rect">
            <a:avLst/>
          </a:prstGeom>
          <a:noFill/>
        </p:spPr>
        <p:txBody>
          <a:bodyPr wrap="square" rtlCol="0">
            <a:spAutoFit/>
          </a:bodyPr>
          <a:lstStyle/>
          <a:p>
            <a:r>
              <a:rPr lang="en-US" dirty="0"/>
              <a:t> Large-scale climate simulation models have been developed and widely used to generate historical data and study future climate scenarios. These simulation models often have to run for a couple of months to understand the changes in the global climate over the course of decades. This long-duration simulation process creates a huge amount of data with both high temporal and spatial resolution information; however, how to effectively monitor and record the climate changes based on these large-scale simulation results that are continuously produced in real time still remains to be resolved. Due to the slow process of writing data to disk, the current practice is to save a snapshot of the simulation results at a constant, slow rate although the data generation process runs at a very high speed. This paper proposes an effective online data monitoring and saving strategy over the temporal and spatial domains with the consideration of practical storage and memory capacity constraints. Our proposed method is able to intelligently select and record the most informative extreme values in the raw data generated from real-time simulations in the context of better monitoring climate changes.</a:t>
            </a:r>
          </a:p>
        </p:txBody>
      </p:sp>
      <p:sp>
        <p:nvSpPr>
          <p:cNvPr id="11" name="TextBox 10"/>
          <p:cNvSpPr txBox="1"/>
          <p:nvPr/>
        </p:nvSpPr>
        <p:spPr>
          <a:xfrm>
            <a:off x="314528" y="5447833"/>
            <a:ext cx="8610600" cy="738664"/>
          </a:xfrm>
          <a:prstGeom prst="rect">
            <a:avLst/>
          </a:prstGeom>
          <a:noFill/>
        </p:spPr>
        <p:txBody>
          <a:bodyPr wrap="square" rtlCol="0">
            <a:spAutoFit/>
          </a:bodyPr>
          <a:lstStyle/>
          <a:p>
            <a:r>
              <a:rPr lang="en-US" sz="1400" dirty="0"/>
              <a:t>Xian, </a:t>
            </a:r>
            <a:r>
              <a:rPr lang="en-US" sz="1400" dirty="0" err="1"/>
              <a:t>Xiaochen</a:t>
            </a:r>
            <a:r>
              <a:rPr lang="en-US" sz="1400" dirty="0"/>
              <a:t> and Archibald, Rick and Mayer, Benjamin and Liu, </a:t>
            </a:r>
            <a:r>
              <a:rPr lang="en-US" sz="1400" dirty="0" err="1"/>
              <a:t>Kaibo</a:t>
            </a:r>
            <a:r>
              <a:rPr lang="en-US" sz="1400" dirty="0"/>
              <a:t> and Li, Jian, 2018: </a:t>
            </a:r>
            <a:r>
              <a:rPr lang="en-US" sz="1400" i="1" dirty="0"/>
              <a:t>An effective online data monitoring and saving strategy for large-scale climate simulations,</a:t>
            </a:r>
            <a:r>
              <a:rPr lang="en-US" sz="1400" dirty="0"/>
              <a:t> Quality Technology and Quantitative Management, </a:t>
            </a:r>
            <a:r>
              <a:rPr lang="en-US" sz="1400" dirty="0" err="1"/>
              <a:t>doi</a:t>
            </a:r>
            <a:r>
              <a:rPr lang="en-US" sz="1400" dirty="0"/>
              <a:t>: 10.1080/16843703.2017.1414112</a:t>
            </a:r>
          </a:p>
        </p:txBody>
      </p:sp>
      <p:pic>
        <p:nvPicPr>
          <p:cNvPr id="12" name="Picture 11" descr="ccsi-dev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93000" y="6323722"/>
            <a:ext cx="1571303" cy="483478"/>
          </a:xfrm>
          <a:prstGeom prst="rect">
            <a:avLst/>
          </a:prstGeom>
        </p:spPr>
      </p:pic>
      <p:pic>
        <p:nvPicPr>
          <p:cNvPr id="14" name="Picture 13"/>
          <p:cNvPicPr>
            <a:picLocks noChangeAspect="1"/>
          </p:cNvPicPr>
          <p:nvPr/>
        </p:nvPicPr>
        <p:blipFill>
          <a:blip r:embed="rId4"/>
          <a:stretch>
            <a:fillRect/>
          </a:stretch>
        </p:blipFill>
        <p:spPr>
          <a:xfrm>
            <a:off x="3429000" y="6415943"/>
            <a:ext cx="3197440" cy="442057"/>
          </a:xfrm>
          <a:prstGeom prst="rect">
            <a:avLst/>
          </a:prstGeom>
        </p:spPr>
      </p:pic>
    </p:spTree>
    <p:extLst>
      <p:ext uri="{BB962C8B-B14F-4D97-AF65-F5344CB8AC3E}">
        <p14:creationId xmlns:p14="http://schemas.microsoft.com/office/powerpoint/2010/main" val="4245284134"/>
      </p:ext>
    </p:extLst>
  </p:cSld>
  <p:clrMapOvr>
    <a:masterClrMapping/>
  </p:clrMapOvr>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5895</TotalTime>
  <Words>413</Words>
  <Application>Microsoft Macintosh PowerPoint</Application>
  <PresentationFormat>On-screen Show (4:3)</PresentationFormat>
  <Paragraphs>20</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1_Office Theme</vt:lpstr>
      <vt:lpstr>Custom Design</vt:lpstr>
      <vt:lpstr>Effective online monitoring and saving strategy for large-scale simulation</vt:lpstr>
      <vt:lpstr>Effective online monitoring and saving strategy for large-scale simulation</vt:lpstr>
    </vt:vector>
  </TitlesOfParts>
  <Company>US Department of Energy (SC)</Company>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Facilities Budget Template</dc:title>
  <dc:creator>helpdesk</dc:creator>
  <cp:lastModifiedBy>Microsoft Office User</cp:lastModifiedBy>
  <cp:revision>566</cp:revision>
  <cp:lastPrinted>2013-07-17T20:47:32Z</cp:lastPrinted>
  <dcterms:created xsi:type="dcterms:W3CDTF">2011-04-04T14:41:56Z</dcterms:created>
  <dcterms:modified xsi:type="dcterms:W3CDTF">2018-02-14T19:16:07Z</dcterms:modified>
</cp:coreProperties>
</file>