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122" autoAdjust="0"/>
    <p:restoredTop sz="94199" autoAdjust="0"/>
  </p:normalViewPr>
  <p:slideViewPr>
    <p:cSldViewPr snapToGrid="0" snapToObjects="1">
      <p:cViewPr>
        <p:scale>
          <a:sx n="105" d="100"/>
          <a:sy n="105" d="100"/>
        </p:scale>
        <p:origin x="2152" y="480"/>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10/16/18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10/16/18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81C719-3C4F-EB4F-89FE-A3D057C59AC3}" type="slidenum">
              <a:rPr lang="en-US" smtClean="0"/>
              <a:t>1</a:t>
            </a:fld>
            <a:endParaRPr lang="en-US"/>
          </a:p>
        </p:txBody>
      </p:sp>
    </p:spTree>
    <p:extLst>
      <p:ext uri="{BB962C8B-B14F-4D97-AF65-F5344CB8AC3E}">
        <p14:creationId xmlns:p14="http://schemas.microsoft.com/office/powerpoint/2010/main" val="1909023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5154242"/>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472281"/>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27"/>
            <a:ext cx="9144000" cy="708660"/>
          </a:xfrm>
        </p:spPr>
        <p:txBody>
          <a:bodyPr/>
          <a:lstStyle/>
          <a:p>
            <a:r>
              <a:rPr lang="en-US" sz="2100" dirty="0"/>
              <a:t>Diversity of El </a:t>
            </a:r>
            <a:r>
              <a:rPr lang="en-US" sz="2100" dirty="0" smtClean="0"/>
              <a:t>Niño-Southern Oscillation </a:t>
            </a:r>
            <a:r>
              <a:rPr lang="en-US" sz="2100" dirty="0" smtClean="0"/>
              <a:t>Events Unified </a:t>
            </a:r>
            <a:r>
              <a:rPr lang="en-US" sz="2100" dirty="0"/>
              <a:t>by Convective Threshold Sea Surface Temperature:  A Nonlinear ENSO Index</a:t>
            </a:r>
          </a:p>
        </p:txBody>
      </p:sp>
      <p:sp>
        <p:nvSpPr>
          <p:cNvPr id="3" name="Text Placeholder 2"/>
          <p:cNvSpPr>
            <a:spLocks noGrp="1"/>
          </p:cNvSpPr>
          <p:nvPr>
            <p:ph type="body" sz="quarter" idx="26"/>
          </p:nvPr>
        </p:nvSpPr>
        <p:spPr>
          <a:xfrm>
            <a:off x="143665" y="5503491"/>
            <a:ext cx="3148174" cy="745759"/>
          </a:xfrm>
        </p:spPr>
        <p:txBody>
          <a:bodyPr/>
          <a:lstStyle/>
          <a:p>
            <a:r>
              <a:rPr lang="en-US" dirty="0"/>
              <a:t>Williams, I.N. and Patricola, C.M. (2018), Diversity of ENSO Events Unified by Convective Threshold Sea Surface Temperature: A Nonlinear ENSO Index. </a:t>
            </a:r>
            <a:r>
              <a:rPr lang="en-US" i="1" dirty="0"/>
              <a:t>Geophysical Research Letters, </a:t>
            </a:r>
            <a:r>
              <a:rPr lang="en-US" dirty="0"/>
              <a:t>45, 9236-9244</a:t>
            </a:r>
            <a:r>
              <a:rPr lang="en-US" i="1" dirty="0"/>
              <a:t>. </a:t>
            </a:r>
            <a:r>
              <a:rPr lang="en-US" dirty="0"/>
              <a:t>https://</a:t>
            </a:r>
            <a:r>
              <a:rPr lang="en-US" dirty="0" err="1"/>
              <a:t>doi.org</a:t>
            </a:r>
            <a:r>
              <a:rPr lang="en-US" dirty="0"/>
              <a:t>/10.1029/2018GL079203 </a:t>
            </a:r>
          </a:p>
        </p:txBody>
      </p:sp>
      <p:sp>
        <p:nvSpPr>
          <p:cNvPr id="4" name="Text Placeholder 3"/>
          <p:cNvSpPr>
            <a:spLocks noGrp="1"/>
          </p:cNvSpPr>
          <p:nvPr>
            <p:ph type="body" sz="quarter" idx="30"/>
          </p:nvPr>
        </p:nvSpPr>
        <p:spPr>
          <a:xfrm>
            <a:off x="3474720" y="1079048"/>
            <a:ext cx="5426243" cy="1337581"/>
          </a:xfrm>
        </p:spPr>
        <p:txBody>
          <a:bodyPr lIns="0"/>
          <a:lstStyle/>
          <a:p>
            <a:pPr algn="just"/>
            <a:r>
              <a:rPr lang="en-US" dirty="0"/>
              <a:t>We developed a process-based El </a:t>
            </a:r>
            <a:r>
              <a:rPr lang="en-US" dirty="0" smtClean="0"/>
              <a:t>Niño-Southern </a:t>
            </a:r>
            <a:r>
              <a:rPr lang="en-US" dirty="0"/>
              <a:t>Oscillation (ENSO) index that, for the first time, accounts for the nonlinear relationship between sea surface temperature and deep convection by tracking the average longitude of tropical Pacific deep convection.</a:t>
            </a:r>
          </a:p>
        </p:txBody>
      </p:sp>
      <p:sp>
        <p:nvSpPr>
          <p:cNvPr id="6" name="Text Placeholder 5"/>
          <p:cNvSpPr>
            <a:spLocks noGrp="1"/>
          </p:cNvSpPr>
          <p:nvPr>
            <p:ph type="body" sz="quarter" idx="34"/>
          </p:nvPr>
        </p:nvSpPr>
        <p:spPr>
          <a:xfrm>
            <a:off x="3474720" y="2803108"/>
            <a:ext cx="5483994" cy="2345837"/>
          </a:xfrm>
        </p:spPr>
        <p:txBody>
          <a:bodyPr lIns="0"/>
          <a:lstStyle/>
          <a:p>
            <a:pPr algn="just"/>
            <a:r>
              <a:rPr lang="en-US" dirty="0"/>
              <a:t>The new ENSO Longitude Index (ELI) better characterizes the diversity and extremes of ENSO compared to conventional indices, and reveals that extreme El Niño, La Niña, and Modoki events increase in frequency at the expense of neutral ENSO in 21</a:t>
            </a:r>
            <a:r>
              <a:rPr lang="en-US" baseline="30000" dirty="0"/>
              <a:t>st</a:t>
            </a:r>
            <a:r>
              <a:rPr lang="en-US" dirty="0"/>
              <a:t> century climate projections. ELI addresses uncertainty in ENSO event characterization by shifting the perspective from categorical to distributional event definitions. This new index will simplify model evaluation of ENSO.</a:t>
            </a:r>
          </a:p>
        </p:txBody>
      </p:sp>
      <p:sp>
        <p:nvSpPr>
          <p:cNvPr id="7" name="Text Placeholder 6"/>
          <p:cNvSpPr>
            <a:spLocks noGrp="1"/>
          </p:cNvSpPr>
          <p:nvPr>
            <p:ph type="body" sz="quarter" idx="35"/>
          </p:nvPr>
        </p:nvSpPr>
        <p:spPr>
          <a:xfrm>
            <a:off x="3483429" y="5467151"/>
            <a:ext cx="5660570" cy="729344"/>
          </a:xfrm>
        </p:spPr>
        <p:txBody>
          <a:bodyPr>
            <a:normAutofit/>
          </a:bodyPr>
          <a:lstStyle/>
          <a:p>
            <a:r>
              <a:rPr lang="en-US" sz="1300" dirty="0"/>
              <a:t>We analyzed ELI in observations and simulations from the Community Earth System Model Large Ensemble Project and E3SM.</a:t>
            </a:r>
          </a:p>
          <a:p>
            <a:pPr lvl="0"/>
            <a:r>
              <a:rPr lang="en-US" sz="1300" dirty="0"/>
              <a:t>Calculation of ELI requires only monthly SST.</a:t>
            </a:r>
          </a:p>
        </p:txBody>
      </p:sp>
      <p:pic>
        <p:nvPicPr>
          <p:cNvPr id="16" name="Picture 2" descr="logo - CASCAD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7245" y="6293855"/>
            <a:ext cx="465955" cy="461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TextBox 10"/>
          <p:cNvSpPr txBox="1"/>
          <p:nvPr/>
        </p:nvSpPr>
        <p:spPr>
          <a:xfrm>
            <a:off x="1075267" y="4665133"/>
            <a:ext cx="184731" cy="369332"/>
          </a:xfrm>
          <a:prstGeom prst="rect">
            <a:avLst/>
          </a:prstGeom>
          <a:noFill/>
        </p:spPr>
        <p:txBody>
          <a:bodyPr wrap="none" rtlCol="0">
            <a:spAutoFit/>
          </a:bodyPr>
          <a:lstStyle/>
          <a:p>
            <a:endParaRPr lang="en-US" dirty="0"/>
          </a:p>
        </p:txBody>
      </p:sp>
      <p:sp>
        <p:nvSpPr>
          <p:cNvPr id="12" name="Rectangle 11"/>
          <p:cNvSpPr/>
          <p:nvPr/>
        </p:nvSpPr>
        <p:spPr>
          <a:xfrm>
            <a:off x="185491" y="4549772"/>
            <a:ext cx="3071400" cy="900246"/>
          </a:xfrm>
          <a:prstGeom prst="rect">
            <a:avLst/>
          </a:prstGeom>
        </p:spPr>
        <p:txBody>
          <a:bodyPr wrap="square">
            <a:spAutoFit/>
          </a:bodyPr>
          <a:lstStyle/>
          <a:p>
            <a:pPr algn="just"/>
            <a:r>
              <a:rPr lang="en-US" sz="1050" dirty="0">
                <a:latin typeface="Arial" charset="0"/>
                <a:ea typeface="Arial" charset="0"/>
                <a:cs typeface="Arial" charset="0"/>
              </a:rPr>
              <a:t>Relative probability of DJF (top) Oceanic Niño Index (ONI) and (bottom) ELI (°E) from the CESM-LENS historical (blue) and RCP8.5 (red) simulations, with overlap indicated by purple.  Y-axis is on log-scale to illustrate changes in tails.</a:t>
            </a:r>
          </a:p>
        </p:txBody>
      </p:sp>
      <p:sp>
        <p:nvSpPr>
          <p:cNvPr id="5" name="TextBox 4"/>
          <p:cNvSpPr txBox="1"/>
          <p:nvPr/>
        </p:nvSpPr>
        <p:spPr>
          <a:xfrm>
            <a:off x="6021659" y="-256478"/>
            <a:ext cx="184731" cy="369332"/>
          </a:xfrm>
          <a:prstGeom prst="rect">
            <a:avLst/>
          </a:prstGeom>
          <a:noFill/>
        </p:spPr>
        <p:txBody>
          <a:bodyPr wrap="none" rtlCol="0">
            <a:spAutoFit/>
          </a:bodyPr>
          <a:lstStyle/>
          <a:p>
            <a:endParaRPr lang="en-US" dirty="0"/>
          </a:p>
        </p:txBody>
      </p:sp>
      <p:pic>
        <p:nvPicPr>
          <p:cNvPr id="19" name="Content Placeholder 18">
            <a:extLst>
              <a:ext uri="{FF2B5EF4-FFF2-40B4-BE49-F238E27FC236}">
                <a16:creationId xmlns="" xmlns:a16="http://schemas.microsoft.com/office/drawing/2014/main" id="{60FEE832-A7BA-43C7-BFE8-E9E214840CC4}"/>
              </a:ext>
            </a:extLst>
          </p:cNvPr>
          <p:cNvPicPr>
            <a:picLocks noGrp="1" noChangeAspect="1"/>
          </p:cNvPicPr>
          <p:nvPr>
            <p:ph sz="quarter" idx="31"/>
          </p:nvPr>
        </p:nvPicPr>
        <p:blipFill rotWithShape="1">
          <a:blip r:embed="rId4"/>
          <a:srcRect l="52134" t="2610"/>
          <a:stretch/>
        </p:blipFill>
        <p:spPr>
          <a:xfrm>
            <a:off x="91221" y="873824"/>
            <a:ext cx="2316348" cy="3744669"/>
          </a:xfrm>
        </p:spPr>
      </p:pic>
      <p:cxnSp>
        <p:nvCxnSpPr>
          <p:cNvPr id="9" name="Straight Arrow Connector 8">
            <a:extLst>
              <a:ext uri="{FF2B5EF4-FFF2-40B4-BE49-F238E27FC236}">
                <a16:creationId xmlns="" xmlns:a16="http://schemas.microsoft.com/office/drawing/2014/main" id="{C6CE2260-C9FE-6C44-B3BB-3DEB23629DAE}"/>
              </a:ext>
            </a:extLst>
          </p:cNvPr>
          <p:cNvCxnSpPr>
            <a:cxnSpLocks/>
            <a:stCxn id="8" idx="2"/>
          </p:cNvCxnSpPr>
          <p:nvPr/>
        </p:nvCxnSpPr>
        <p:spPr>
          <a:xfrm flipH="1">
            <a:off x="1997138" y="3613191"/>
            <a:ext cx="255882" cy="53610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349182" y="3013027"/>
            <a:ext cx="1807676" cy="600164"/>
          </a:xfrm>
          <a:prstGeom prst="rect">
            <a:avLst/>
          </a:prstGeom>
          <a:noFill/>
        </p:spPr>
        <p:txBody>
          <a:bodyPr wrap="square" rtlCol="0">
            <a:spAutoFit/>
          </a:bodyPr>
          <a:lstStyle/>
          <a:p>
            <a:r>
              <a:rPr lang="en-US" sz="1100" i="1" dirty="0" smtClean="0">
                <a:latin typeface="Arial" charset="0"/>
                <a:ea typeface="Arial" charset="0"/>
                <a:cs typeface="Arial" charset="0"/>
              </a:rPr>
              <a:t>New index reveals more frequent extreme El Niño events </a:t>
            </a:r>
            <a:r>
              <a:rPr lang="en-US" sz="1100" i="1" dirty="0">
                <a:latin typeface="Arial" charset="0"/>
                <a:ea typeface="Arial" charset="0"/>
                <a:cs typeface="Arial" charset="0"/>
              </a:rPr>
              <a:t>in a future </a:t>
            </a:r>
            <a:r>
              <a:rPr lang="en-US" sz="1100" i="1" dirty="0" smtClean="0">
                <a:latin typeface="Arial" charset="0"/>
                <a:ea typeface="Arial" charset="0"/>
                <a:cs typeface="Arial" charset="0"/>
              </a:rPr>
              <a:t>climate</a:t>
            </a:r>
            <a:endParaRPr lang="en-US" sz="1100" i="1" dirty="0">
              <a:latin typeface="Arial" charset="0"/>
              <a:ea typeface="Arial" charset="0"/>
              <a:cs typeface="Arial" charset="0"/>
            </a:endParaRPr>
          </a:p>
        </p:txBody>
      </p:sp>
      <p:sp>
        <p:nvSpPr>
          <p:cNvPr id="17" name="TextBox 16"/>
          <p:cNvSpPr txBox="1"/>
          <p:nvPr/>
        </p:nvSpPr>
        <p:spPr>
          <a:xfrm>
            <a:off x="2102133" y="804408"/>
            <a:ext cx="1365344" cy="1107996"/>
          </a:xfrm>
          <a:prstGeom prst="rect">
            <a:avLst/>
          </a:prstGeom>
          <a:noFill/>
        </p:spPr>
        <p:txBody>
          <a:bodyPr wrap="square" rtlCol="0">
            <a:spAutoFit/>
          </a:bodyPr>
          <a:lstStyle/>
          <a:p>
            <a:r>
              <a:rPr lang="en-US" sz="1100" i="1" dirty="0">
                <a:latin typeface="Arial" charset="0"/>
                <a:ea typeface="Arial" charset="0"/>
                <a:cs typeface="Arial" charset="0"/>
              </a:rPr>
              <a:t>Existing </a:t>
            </a:r>
            <a:r>
              <a:rPr lang="en-US" sz="1100" i="1" dirty="0" smtClean="0">
                <a:latin typeface="Arial" charset="0"/>
                <a:ea typeface="Arial" charset="0"/>
                <a:cs typeface="Arial" charset="0"/>
              </a:rPr>
              <a:t>index suggests the most extreme </a:t>
            </a:r>
            <a:r>
              <a:rPr lang="en-US" sz="1100" i="1" dirty="0">
                <a:latin typeface="Arial" charset="0"/>
                <a:ea typeface="Arial" charset="0"/>
                <a:cs typeface="Arial" charset="0"/>
              </a:rPr>
              <a:t>El </a:t>
            </a:r>
            <a:r>
              <a:rPr lang="en-US" sz="1100" i="1" dirty="0" smtClean="0">
                <a:latin typeface="Arial" charset="0"/>
                <a:ea typeface="Arial" charset="0"/>
                <a:cs typeface="Arial" charset="0"/>
              </a:rPr>
              <a:t>Niño events are less frequent in a future climate</a:t>
            </a:r>
            <a:endParaRPr lang="en-US" sz="1100" i="1" dirty="0">
              <a:latin typeface="Arial" charset="0"/>
              <a:ea typeface="Arial" charset="0"/>
              <a:cs typeface="Arial" charset="0"/>
            </a:endParaRPr>
          </a:p>
        </p:txBody>
      </p:sp>
      <p:cxnSp>
        <p:nvCxnSpPr>
          <p:cNvPr id="20" name="Straight Arrow Connector 19">
            <a:extLst>
              <a:ext uri="{FF2B5EF4-FFF2-40B4-BE49-F238E27FC236}">
                <a16:creationId xmlns="" xmlns:a16="http://schemas.microsoft.com/office/drawing/2014/main" id="{C6CE2260-C9FE-6C44-B3BB-3DEB23629DAE}"/>
              </a:ext>
            </a:extLst>
          </p:cNvPr>
          <p:cNvCxnSpPr>
            <a:cxnSpLocks/>
          </p:cNvCxnSpPr>
          <p:nvPr/>
        </p:nvCxnSpPr>
        <p:spPr>
          <a:xfrm flipH="1">
            <a:off x="2220911" y="1896815"/>
            <a:ext cx="283865" cy="22066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2264</TotalTime>
  <Words>284</Words>
  <Application>Microsoft Macintosh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Calibri</vt:lpstr>
      <vt:lpstr>Arial</vt:lpstr>
      <vt:lpstr>Other EESA Highlights (not DOE-SC)</vt:lpstr>
      <vt:lpstr>DOE-SC EESA Highlights</vt:lpstr>
      <vt:lpstr>Horizonal Img_DOE-SC EESA Highlights</vt:lpstr>
      <vt:lpstr>Diversity of El Niño-Southern Oscillation Events Unified by Convective Threshold Sea Surface Temperature:  A Nonlinear ENSO Index</vt:lpstr>
    </vt:vector>
  </TitlesOfParts>
  <Company>LBNL</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Christina Patricola</cp:lastModifiedBy>
  <cp:revision>175</cp:revision>
  <dcterms:created xsi:type="dcterms:W3CDTF">2016-02-10T19:06:12Z</dcterms:created>
  <dcterms:modified xsi:type="dcterms:W3CDTF">2018-10-16T22:53:45Z</dcterms:modified>
</cp:coreProperties>
</file>