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1"/>
  </p:sldMasterIdLst>
  <p:notesMasterIdLst>
    <p:notesMasterId r:id="rId3"/>
  </p:notesMasterIdLst>
  <p:sldIdLst>
    <p:sldId id="260" r:id="rId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70">
          <p15:clr>
            <a:srgbClr val="A4A3A4"/>
          </p15:clr>
        </p15:guide>
        <p15:guide id="2" pos="28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41" autoAdjust="0"/>
  </p:normalViewPr>
  <p:slideViewPr>
    <p:cSldViewPr snapToGrid="0" showGuides="1">
      <p:cViewPr varScale="1">
        <p:scale>
          <a:sx n="124" d="100"/>
          <a:sy n="124" d="100"/>
        </p:scale>
        <p:origin x="464" y="176"/>
      </p:cViewPr>
      <p:guideLst>
        <p:guide orient="horz" pos="4170"/>
        <p:guide pos="286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ACF9529-6053-458B-924A-832E053D4809}" type="datetimeFigureOut">
              <a:rPr lang="en-US" smtClean="0"/>
              <a:t>8/11/19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DA688C8-4494-4141-AA78-11AF68C30559}" type="slidenum">
              <a:rPr lang="en-US" smtClean="0"/>
              <a:t>‹#›</a:t>
            </a:fld>
            <a:endParaRPr lang="en-US"/>
          </a:p>
        </p:txBody>
      </p:sp>
    </p:spTree>
    <p:extLst>
      <p:ext uri="{BB962C8B-B14F-4D97-AF65-F5344CB8AC3E}">
        <p14:creationId xmlns:p14="http://schemas.microsoft.com/office/powerpoint/2010/main" val="404797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4C499E-0E57-6E44-B184-384C814FFF57}" type="slidenum">
              <a:rPr lang="en-US" smtClean="0"/>
              <a:pPr/>
              <a:t>1</a:t>
            </a:fld>
            <a:endParaRPr lang="en-US"/>
          </a:p>
        </p:txBody>
      </p:sp>
    </p:spTree>
    <p:extLst>
      <p:ext uri="{BB962C8B-B14F-4D97-AF65-F5344CB8AC3E}">
        <p14:creationId xmlns:p14="http://schemas.microsoft.com/office/powerpoint/2010/main" val="1519310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92024" y="502645"/>
            <a:ext cx="4160172" cy="1621430"/>
          </a:xfrm>
        </p:spPr>
        <p:txBody>
          <a:bodyPr/>
          <a:lstStyle>
            <a:lvl1pPr algn="l">
              <a:defRPr sz="4000" b="1">
                <a:solidFill>
                  <a:schemeClr val="tx2"/>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92753" y="2904402"/>
            <a:ext cx="3255297" cy="1839047"/>
          </a:xfrm>
        </p:spPr>
        <p:txBody>
          <a:bodyPr/>
          <a:lstStyle>
            <a:lvl1pPr marL="0" indent="0" algn="l">
              <a:buNone/>
              <a:defRPr sz="2400">
                <a:solidFill>
                  <a:schemeClr val="tx1"/>
                </a:solidFill>
                <a:latin typeface="Calibri" panose="020F0502020204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2621" y="6350181"/>
            <a:ext cx="3383280" cy="450184"/>
          </a:xfrm>
          <a:prstGeom prst="rect">
            <a:avLst/>
          </a:prstGeom>
        </p:spPr>
      </p:pic>
      <p:pic>
        <p:nvPicPr>
          <p:cNvPr id="11" name="Picture 10" descr="Slide 3.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8208" y="2260600"/>
            <a:ext cx="4197653" cy="2571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33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1"/>
            <a:ext cx="8636290" cy="629793"/>
          </a:xfrm>
        </p:spPr>
        <p:txBody>
          <a:bodyPr/>
          <a:lstStyle/>
          <a:p>
            <a:r>
              <a:rPr lang="en-US" dirty="0"/>
              <a:t>Click to edit Master title style</a:t>
            </a:r>
          </a:p>
        </p:txBody>
      </p:sp>
      <p:sp>
        <p:nvSpPr>
          <p:cNvPr id="3" name="Content Placeholder 2"/>
          <p:cNvSpPr>
            <a:spLocks noGrp="1"/>
          </p:cNvSpPr>
          <p:nvPr>
            <p:ph idx="1"/>
          </p:nvPr>
        </p:nvSpPr>
        <p:spPr>
          <a:xfrm>
            <a:off x="201168" y="1443385"/>
            <a:ext cx="8642640" cy="4195415"/>
          </a:xfrm>
        </p:spPr>
        <p:txBody>
          <a:bodyPr/>
          <a:lstStyle>
            <a:lvl1pPr>
              <a:defRPr>
                <a:latin typeface="Calibri" panose="020F0502020204030204" pitchFamily="34" charset="0"/>
                <a:cs typeface="Arial" panose="020B0604020202020204" pitchFamily="34" charset="0"/>
              </a:defRPr>
            </a:lvl1pPr>
            <a:lvl2pPr>
              <a:defRPr>
                <a:latin typeface="Calibri" panose="020F0502020204030204" pitchFamily="34" charset="0"/>
                <a:cs typeface="Arial" panose="020B0604020202020204" pitchFamily="34" charset="0"/>
              </a:defRPr>
            </a:lvl2pPr>
            <a:lvl3pPr>
              <a:defRPr>
                <a:latin typeface="Calibri" panose="020F0502020204030204" pitchFamily="34" charset="0"/>
                <a:cs typeface="Arial" panose="020B0604020202020204" pitchFamily="34" charset="0"/>
              </a:defRPr>
            </a:lvl3pPr>
            <a:lvl4pPr>
              <a:defRPr>
                <a:latin typeface="Calibri" panose="020F0502020204030204" pitchFamily="34" charset="0"/>
                <a:cs typeface="Arial" panose="020B0604020202020204" pitchFamily="34" charset="0"/>
              </a:defRPr>
            </a:lvl4pPr>
            <a:lvl5pPr marL="1482725" indent="-222250">
              <a:buFont typeface="Arial" panose="020B0604020202020204" pitchFamily="34" charset="0"/>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2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544068"/>
          </a:xfrm>
        </p:spPr>
        <p:txBody>
          <a:bodyPr/>
          <a:lstStyle/>
          <a:p>
            <a:r>
              <a:rPr lang="en-US" dirty="0"/>
              <a:t>Click to edit Master title style</a:t>
            </a:r>
          </a:p>
        </p:txBody>
      </p:sp>
      <p:sp>
        <p:nvSpPr>
          <p:cNvPr id="3" name="Content Placeholder 2"/>
          <p:cNvSpPr>
            <a:spLocks noGrp="1"/>
          </p:cNvSpPr>
          <p:nvPr>
            <p:ph sz="half" idx="1"/>
          </p:nvPr>
        </p:nvSpPr>
        <p:spPr>
          <a:xfrm>
            <a:off x="190047"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398" y="1444752"/>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6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58216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1354" t="1250" r="1844"/>
          <a:stretch/>
        </p:blipFill>
        <p:spPr>
          <a:xfrm>
            <a:off x="5791201" y="0"/>
            <a:ext cx="3365146" cy="6772274"/>
          </a:xfrm>
          <a:prstGeom prst="rect">
            <a:avLst/>
          </a:prstGeom>
        </p:spPr>
      </p:pic>
      <p:sp>
        <p:nvSpPr>
          <p:cNvPr id="2" name="Title 1"/>
          <p:cNvSpPr>
            <a:spLocks noGrp="1"/>
          </p:cNvSpPr>
          <p:nvPr>
            <p:ph type="title"/>
          </p:nvPr>
        </p:nvSpPr>
        <p:spPr>
          <a:xfrm>
            <a:off x="193385" y="253529"/>
            <a:ext cx="3911890" cy="1117600"/>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0439" y="6368035"/>
            <a:ext cx="3291840" cy="369745"/>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8"/>
            <a:ext cx="8628678" cy="565621"/>
          </a:xfrm>
        </p:spPr>
        <p:txBody>
          <a:bodyPr/>
          <a:lstStyle/>
          <a:p>
            <a:r>
              <a:rPr lang="en-US" dirty="0"/>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2264" y="6310883"/>
            <a:ext cx="3636271" cy="408433"/>
          </a:xfrm>
          <a:prstGeom prst="rect">
            <a:avLst/>
          </a:prstGeom>
        </p:spPr>
      </p:pic>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9001"/>
            <a:ext cx="8229600" cy="579673"/>
          </a:xfrm>
          <a:prstGeom prst="rect">
            <a:avLst/>
          </a:prstGeom>
          <a:noFill/>
          <a:ln w="9525">
            <a:noFill/>
            <a:miter lim="800000"/>
            <a:headEnd/>
            <a:tailEnd/>
          </a:ln>
        </p:spPr>
        <p:txBody>
          <a:bodyPr/>
          <a:lstStyle>
            <a:lvl1pPr algn="ctr">
              <a:defRPr/>
            </a:lvl1pPr>
          </a:lstStyle>
          <a:p>
            <a:pPr lvl="0"/>
            <a:r>
              <a:rPr lang="en-US" dirty="0"/>
              <a:t>Click to edit Master title style</a:t>
            </a:r>
          </a:p>
        </p:txBody>
      </p:sp>
    </p:spTree>
    <p:extLst>
      <p:ext uri="{BB962C8B-B14F-4D97-AF65-F5344CB8AC3E}">
        <p14:creationId xmlns:p14="http://schemas.microsoft.com/office/powerpoint/2010/main" val="267110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 y="65"/>
            <a:ext cx="9143825" cy="6857868"/>
          </a:xfrm>
          <a:prstGeom prst="rect">
            <a:avLst/>
          </a:prstGeom>
        </p:spPr>
      </p:pic>
      <p:sp>
        <p:nvSpPr>
          <p:cNvPr id="1026" name="Title Placeholder 1"/>
          <p:cNvSpPr>
            <a:spLocks noGrp="1"/>
          </p:cNvSpPr>
          <p:nvPr>
            <p:ph type="title"/>
          </p:nvPr>
        </p:nvSpPr>
        <p:spPr bwMode="auto">
          <a:xfrm>
            <a:off x="183860" y="244475"/>
            <a:ext cx="8628678" cy="6155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92264" y="6310883"/>
            <a:ext cx="3636271" cy="408433"/>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l" rtl="0" eaLnBrk="1" fontAlgn="base" hangingPunct="1">
        <a:lnSpc>
          <a:spcPct val="85000"/>
        </a:lnSpc>
        <a:spcBef>
          <a:spcPct val="0"/>
        </a:spcBef>
        <a:spcAft>
          <a:spcPct val="0"/>
        </a:spcAft>
        <a:defRPr sz="4000" b="1" kern="1200">
          <a:solidFill>
            <a:schemeClr val="tx2"/>
          </a:solidFill>
          <a:latin typeface="Calibri" panose="020F050202020403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3200" kern="1200">
          <a:solidFill>
            <a:schemeClr val="tx1"/>
          </a:solidFill>
          <a:latin typeface="Calibri" panose="020F0502020204030204"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800" kern="1200">
          <a:solidFill>
            <a:schemeClr val="tx1"/>
          </a:solidFill>
          <a:latin typeface="Calibri" panose="020F0502020204030204"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Calibri" panose="020F0502020204030204"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C:\Users\ipt\Documents\ornl\ber\highlights\2016\ccsi_logo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t="73291" r="1460"/>
          <a:stretch/>
        </p:blipFill>
        <p:spPr bwMode="auto">
          <a:xfrm>
            <a:off x="6076144" y="6454243"/>
            <a:ext cx="3069205" cy="4104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5"/>
          <p:cNvSpPr txBox="1">
            <a:spLocks/>
          </p:cNvSpPr>
          <p:nvPr/>
        </p:nvSpPr>
        <p:spPr bwMode="auto">
          <a:xfrm>
            <a:off x="6784" y="779433"/>
            <a:ext cx="6216565" cy="4771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Symbol" charset="0"/>
              <a:buNone/>
              <a:defRPr/>
            </a:pPr>
            <a:r>
              <a:rPr lang="en-US" sz="1400" b="1" u="sng" dirty="0">
                <a:solidFill>
                  <a:srgbClr val="006600"/>
                </a:solidFill>
                <a:ea typeface="ＭＳ Ｐゴシック" charset="0"/>
                <a:cs typeface="ＭＳ Ｐゴシック" charset="0"/>
              </a:rPr>
              <a:t>Objective</a:t>
            </a:r>
          </a:p>
          <a:p>
            <a:pPr marL="73152" indent="-73152">
              <a:spcBef>
                <a:spcPts val="0"/>
              </a:spcBef>
              <a:spcAft>
                <a:spcPts val="800"/>
              </a:spcAft>
              <a:buFont typeface="Arial"/>
              <a:buChar char="•"/>
            </a:pPr>
            <a:r>
              <a:rPr lang="en-US" sz="1300" dirty="0"/>
              <a:t>Long-term naturalized streamflow observations and routed Energy </a:t>
            </a:r>
            <a:r>
              <a:rPr lang="en-US" sz="1300" dirty="0" err="1"/>
              <a:t>Exascale</a:t>
            </a:r>
            <a:r>
              <a:rPr lang="en-US" sz="1300" dirty="0"/>
              <a:t> Earth System land-surface model (ELM) runoff were used to quantify the natural and anthropogenic controls on the streamflow changes in 10 </a:t>
            </a:r>
            <a:r>
              <a:rPr lang="en-US" sz="1300" dirty="0" err="1"/>
              <a:t>subbasins</a:t>
            </a:r>
            <a:r>
              <a:rPr lang="en-US" sz="1300" dirty="0"/>
              <a:t> over the Columbia River Basin (CRB) for the period 1951-2008. </a:t>
            </a:r>
          </a:p>
          <a:p>
            <a:pPr marL="0" indent="0">
              <a:spcBef>
                <a:spcPts val="0"/>
              </a:spcBef>
              <a:spcAft>
                <a:spcPts val="200"/>
              </a:spcAft>
              <a:buNone/>
            </a:pPr>
            <a:r>
              <a:rPr lang="en-US" sz="1400" b="1" u="sng" dirty="0">
                <a:solidFill>
                  <a:srgbClr val="00673E"/>
                </a:solidFill>
                <a:ea typeface="ＭＳ Ｐゴシック" charset="0"/>
                <a:cs typeface="ＭＳ Ｐゴシック" charset="0"/>
              </a:rPr>
              <a:t>New Science</a:t>
            </a:r>
          </a:p>
          <a:p>
            <a:pPr marL="73152" indent="-73152">
              <a:spcBef>
                <a:spcPts val="0"/>
              </a:spcBef>
              <a:spcAft>
                <a:spcPts val="200"/>
              </a:spcAft>
              <a:buFont typeface="Arial"/>
              <a:buChar char="•"/>
            </a:pPr>
            <a:r>
              <a:rPr lang="en-US" sz="1300" dirty="0"/>
              <a:t>All </a:t>
            </a:r>
            <a:r>
              <a:rPr lang="en-US" sz="1300" dirty="0" err="1"/>
              <a:t>subbasins</a:t>
            </a:r>
            <a:r>
              <a:rPr lang="en-US" sz="1300" dirty="0"/>
              <a:t> showed significant declines in the observed amount of annual total streamflow, except for the Middle and Upper Snake and Upper Columbia </a:t>
            </a:r>
            <a:r>
              <a:rPr lang="en-US" sz="1300" dirty="0" err="1"/>
              <a:t>Subbasins</a:t>
            </a:r>
            <a:r>
              <a:rPr lang="en-US" sz="1300" dirty="0"/>
              <a:t>. </a:t>
            </a:r>
          </a:p>
          <a:p>
            <a:pPr marL="73152" indent="-73152">
              <a:spcBef>
                <a:spcPts val="0"/>
              </a:spcBef>
              <a:spcAft>
                <a:spcPts val="200"/>
              </a:spcAft>
              <a:buFont typeface="Arial"/>
              <a:buChar char="•"/>
            </a:pPr>
            <a:r>
              <a:rPr lang="en-US" sz="1300" dirty="0"/>
              <a:t>While there were significant trends induced by CO</a:t>
            </a:r>
            <a:r>
              <a:rPr lang="en-US" sz="1300" baseline="-25000" dirty="0"/>
              <a:t>2</a:t>
            </a:r>
            <a:r>
              <a:rPr lang="en-US" sz="1300" dirty="0"/>
              <a:t> concentration (CO2), nitrogen deposition (NDEP), and land use and land cover change (LULCC), their signals of change were weak in comparison to the signal in climate change (CLMT) and the natural internal variability found in streamflow.</a:t>
            </a:r>
          </a:p>
          <a:p>
            <a:pPr marL="73152" indent="-73152">
              <a:spcBef>
                <a:spcPts val="0"/>
              </a:spcBef>
              <a:spcAft>
                <a:spcPts val="200"/>
              </a:spcAft>
              <a:buFont typeface="Arial"/>
              <a:buChar char="•"/>
            </a:pPr>
            <a:r>
              <a:rPr lang="en-US" sz="1300" dirty="0"/>
              <a:t>The detection and attribution (D&amp;A) analysis showed that the historical changes found in annual total, center of timing of, and summer mean streamflow could be attributed to changing climate and variability.</a:t>
            </a:r>
          </a:p>
          <a:p>
            <a:pPr marL="0" indent="0">
              <a:spcBef>
                <a:spcPts val="0"/>
              </a:spcBef>
              <a:spcAft>
                <a:spcPts val="200"/>
              </a:spcAft>
              <a:buNone/>
            </a:pPr>
            <a:r>
              <a:rPr lang="en-US" sz="1400" b="1" u="sng" dirty="0">
                <a:solidFill>
                  <a:srgbClr val="00673E"/>
                </a:solidFill>
                <a:ea typeface="ＭＳ Ｐゴシック" charset="0"/>
                <a:cs typeface="ＭＳ Ｐゴシック" charset="0"/>
              </a:rPr>
              <a:t>Significance</a:t>
            </a:r>
          </a:p>
          <a:p>
            <a:pPr marL="73152" indent="-73152">
              <a:spcBef>
                <a:spcPts val="0"/>
              </a:spcBef>
              <a:spcAft>
                <a:spcPts val="200"/>
              </a:spcAft>
              <a:buFont typeface="Arial"/>
              <a:buChar char="•"/>
            </a:pPr>
            <a:r>
              <a:rPr lang="en-US" sz="1300" dirty="0"/>
              <a:t>We detected the changing trends and clarified the environmental driving mechanisms for the CRB streamflow during the 1951-2008 period. </a:t>
            </a:r>
          </a:p>
          <a:p>
            <a:pPr marL="73152" indent="-73152">
              <a:spcBef>
                <a:spcPts val="0"/>
              </a:spcBef>
              <a:spcAft>
                <a:spcPts val="200"/>
              </a:spcAft>
              <a:buFont typeface="Arial"/>
              <a:buChar char="•"/>
            </a:pPr>
            <a:r>
              <a:rPr lang="en-US" sz="1300" dirty="0"/>
              <a:t>We succeeded in applying single-factor ELM simulations to conduct detailed detection and attribution analysis in order to address the causality of changes in CRB streamflow.</a:t>
            </a:r>
          </a:p>
          <a:p>
            <a:pPr marL="73152" indent="-73152">
              <a:spcBef>
                <a:spcPts val="0"/>
              </a:spcBef>
              <a:spcAft>
                <a:spcPts val="200"/>
              </a:spcAft>
              <a:buFont typeface="Arial"/>
              <a:buChar char="•"/>
            </a:pPr>
            <a:r>
              <a:rPr lang="en-US" sz="1300" dirty="0"/>
              <a:t>We assembled long-term naturalized streamflow data and developed streamflow metrics that can be incorporated into the ILAMB for future model evaluations. </a:t>
            </a:r>
          </a:p>
        </p:txBody>
      </p:sp>
      <p:sp>
        <p:nvSpPr>
          <p:cNvPr id="19" name="Rectangle 18"/>
          <p:cNvSpPr/>
          <p:nvPr/>
        </p:nvSpPr>
        <p:spPr>
          <a:xfrm>
            <a:off x="0" y="-9832"/>
            <a:ext cx="9144000" cy="737896"/>
          </a:xfrm>
          <a:prstGeom prst="rect">
            <a:avLst/>
          </a:prstGeom>
          <a:solidFill>
            <a:srgbClr val="008000"/>
          </a:solidFill>
          <a:ln>
            <a:solidFill>
              <a:srgbClr val="297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0977" y="-25635"/>
            <a:ext cx="9017000" cy="731520"/>
          </a:xfrm>
          <a:prstGeom prst="rect">
            <a:avLst/>
          </a:prstGeom>
          <a:noFill/>
        </p:spPr>
        <p:txBody>
          <a:bodyPr wrap="square" rtlCol="0">
            <a:noAutofit/>
          </a:bodyPr>
          <a:lstStyle/>
          <a:p>
            <a:pPr algn="ctr"/>
            <a:r>
              <a:rPr lang="en-US" sz="2300" b="1" dirty="0">
                <a:solidFill>
                  <a:schemeClr val="bg1"/>
                </a:solidFill>
                <a:latin typeface="Calibri" panose="020F0502020204030204" pitchFamily="34" charset="0"/>
              </a:rPr>
              <a:t>Streamflow in the Columbia River Basin: Quantifying changes over the period 1951-2008 and determining the drivers of those changes</a:t>
            </a:r>
          </a:p>
          <a:p>
            <a:pPr algn="ctr"/>
            <a:endParaRPr lang="en-US" sz="2600" b="1" dirty="0">
              <a:solidFill>
                <a:schemeClr val="bg1"/>
              </a:solidFill>
              <a:latin typeface="Calibri" panose="020F0502020204030204" pitchFamily="34" charset="0"/>
            </a:endParaRPr>
          </a:p>
        </p:txBody>
      </p:sp>
      <p:sp>
        <p:nvSpPr>
          <p:cNvPr id="14" name="Rectangle 7"/>
          <p:cNvSpPr>
            <a:spLocks noChangeArrowheads="1"/>
          </p:cNvSpPr>
          <p:nvPr/>
        </p:nvSpPr>
        <p:spPr bwMode="auto">
          <a:xfrm>
            <a:off x="48587" y="5554072"/>
            <a:ext cx="6118446" cy="1415772"/>
          </a:xfrm>
          <a:prstGeom prst="rect">
            <a:avLst/>
          </a:prstGeom>
          <a:noFill/>
          <a:ln>
            <a:noFill/>
          </a:ln>
        </p:spPr>
        <p:txBody>
          <a:bodyPr wrap="square">
            <a:spAutoFit/>
          </a:bodyPr>
          <a:lstStyle/>
          <a:p>
            <a:pPr>
              <a:defRPr/>
            </a:pPr>
            <a:r>
              <a:rPr lang="en-US" sz="1400" b="1" u="sng" dirty="0">
                <a:solidFill>
                  <a:srgbClr val="00673E"/>
                </a:solidFill>
                <a:latin typeface="Calibri" pitchFamily="34" charset="0"/>
                <a:ea typeface="ＭＳ Ｐゴシック" charset="0"/>
              </a:rPr>
              <a:t>Contact: </a:t>
            </a:r>
            <a:r>
              <a:rPr lang="en-US" sz="1200" b="1" dirty="0">
                <a:latin typeface="Calibri" panose="020F0502020204030204" pitchFamily="34" charset="0"/>
                <a:cs typeface="Arial Narrow"/>
              </a:rPr>
              <a:t>Jiafu Mao (</a:t>
            </a:r>
            <a:r>
              <a:rPr lang="en-US" sz="1200" b="1" dirty="0" err="1">
                <a:latin typeface="Calibri" panose="020F0502020204030204" pitchFamily="34" charset="0"/>
                <a:cs typeface="Arial Narrow"/>
              </a:rPr>
              <a:t>maoj@ornl.gov</a:t>
            </a:r>
            <a:r>
              <a:rPr lang="en-US" sz="1200" b="1" dirty="0">
                <a:latin typeface="Calibri" panose="020F0502020204030204" pitchFamily="34" charset="0"/>
                <a:cs typeface="Arial Narrow"/>
              </a:rPr>
              <a:t>); </a:t>
            </a:r>
            <a:r>
              <a:rPr lang="en-US" sz="1400" b="1" u="sng" dirty="0">
                <a:solidFill>
                  <a:srgbClr val="00673E"/>
                </a:solidFill>
                <a:latin typeface="Calibri" pitchFamily="34" charset="0"/>
                <a:ea typeface="ＭＳ Ｐゴシック" charset="0"/>
              </a:rPr>
              <a:t>Funding: </a:t>
            </a:r>
            <a:r>
              <a:rPr lang="en-US" sz="1200" b="1" dirty="0">
                <a:latin typeface="Calibri" panose="020F0502020204030204" pitchFamily="34" charset="0"/>
                <a:cs typeface="Arial Narrow"/>
              </a:rPr>
              <a:t>BER ORNL TES SFA, RUBISCO SFA and E3SM.</a:t>
            </a:r>
          </a:p>
          <a:p>
            <a:pPr>
              <a:defRPr/>
            </a:pPr>
            <a:r>
              <a:rPr lang="en-US" sz="1400" b="1" u="sng" dirty="0">
                <a:solidFill>
                  <a:srgbClr val="00673E"/>
                </a:solidFill>
                <a:latin typeface="Calibri" pitchFamily="34" charset="0"/>
                <a:ea typeface="ＭＳ Ｐゴシック" charset="0"/>
              </a:rPr>
              <a:t>Citation</a:t>
            </a:r>
            <a:r>
              <a:rPr lang="en-US" sz="1200" b="1" u="sng" dirty="0">
                <a:solidFill>
                  <a:srgbClr val="00673E"/>
                </a:solidFill>
                <a:latin typeface="Calibri" pitchFamily="34" charset="0"/>
                <a:ea typeface="ＭＳ Ｐゴシック" charset="0"/>
              </a:rPr>
              <a:t>: </a:t>
            </a:r>
            <a:r>
              <a:rPr lang="en-US" sz="1200" b="1" dirty="0">
                <a:latin typeface="Calibri" panose="020F0502020204030204" pitchFamily="34" charset="0"/>
                <a:cs typeface="Calibri" panose="020F0502020204030204" pitchFamily="34" charset="0"/>
              </a:rPr>
              <a:t>Forbes, W. L</a:t>
            </a:r>
            <a:r>
              <a:rPr lang="en-US" sz="12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Mao, J</a:t>
            </a:r>
            <a:r>
              <a:rPr lang="en-US" sz="1200" baseline="300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Ricciuto</a:t>
            </a:r>
            <a:r>
              <a:rPr lang="en-US" sz="1200" b="1" dirty="0">
                <a:latin typeface="Calibri" panose="020F0502020204030204" pitchFamily="34" charset="0"/>
                <a:cs typeface="Calibri" panose="020F0502020204030204" pitchFamily="34" charset="0"/>
              </a:rPr>
              <a:t>, D. M</a:t>
            </a:r>
            <a:r>
              <a:rPr lang="en-US" sz="1200" dirty="0">
                <a:latin typeface="Calibri" panose="020F0502020204030204" pitchFamily="34" charset="0"/>
                <a:cs typeface="Calibri" panose="020F0502020204030204" pitchFamily="34" charset="0"/>
              </a:rPr>
              <a:t>., Kao, S.‐C., </a:t>
            </a:r>
            <a:r>
              <a:rPr lang="en-US" sz="1200" b="1" dirty="0">
                <a:latin typeface="Calibri" panose="020F0502020204030204" pitchFamily="34" charset="0"/>
                <a:cs typeface="Calibri" panose="020F0502020204030204" pitchFamily="34" charset="0"/>
              </a:rPr>
              <a:t>Shi, X</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Tavakoly</a:t>
            </a:r>
            <a:r>
              <a:rPr lang="en-US" sz="1200" dirty="0">
                <a:latin typeface="Calibri" panose="020F0502020204030204" pitchFamily="34" charset="0"/>
                <a:cs typeface="Calibri" panose="020F0502020204030204" pitchFamily="34" charset="0"/>
              </a:rPr>
              <a:t>, A. A., </a:t>
            </a:r>
            <a:r>
              <a:rPr lang="en-US" sz="1200" dirty="0" err="1">
                <a:latin typeface="Calibri" panose="020F0502020204030204" pitchFamily="34" charset="0"/>
                <a:cs typeface="Calibri" panose="020F0502020204030204" pitchFamily="34" charset="0"/>
              </a:rPr>
              <a:t>Mingzhou</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Jin</a:t>
            </a:r>
            <a:r>
              <a:rPr lang="en-US" sz="1200" baseline="300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Weidong</a:t>
            </a:r>
            <a:r>
              <a:rPr lang="en-US" sz="1200" dirty="0">
                <a:latin typeface="Calibri" panose="020F0502020204030204" pitchFamily="34" charset="0"/>
                <a:cs typeface="Calibri" panose="020F0502020204030204" pitchFamily="34" charset="0"/>
              </a:rPr>
              <a:t> Guo, </a:t>
            </a:r>
            <a:r>
              <a:rPr lang="en-US" sz="1200" dirty="0" err="1">
                <a:latin typeface="Calibri" panose="020F0502020204030204" pitchFamily="34" charset="0"/>
                <a:cs typeface="Calibri" panose="020F0502020204030204" pitchFamily="34" charset="0"/>
              </a:rPr>
              <a:t>Tianbao</a:t>
            </a:r>
            <a:r>
              <a:rPr lang="en-US" sz="1200" dirty="0">
                <a:latin typeface="Calibri" panose="020F0502020204030204" pitchFamily="34" charset="0"/>
                <a:cs typeface="Calibri" panose="020F0502020204030204" pitchFamily="34" charset="0"/>
              </a:rPr>
              <a:t> Zhao, </a:t>
            </a:r>
            <a:r>
              <a:rPr lang="en-US" sz="1200" dirty="0" err="1">
                <a:latin typeface="Calibri" panose="020F0502020204030204" pitchFamily="34" charset="0"/>
                <a:cs typeface="Calibri" panose="020F0502020204030204" pitchFamily="34" charset="0"/>
              </a:rPr>
              <a:t>Yutao</a:t>
            </a:r>
            <a:r>
              <a:rPr lang="en-US" sz="1200" dirty="0">
                <a:latin typeface="Calibri" panose="020F0502020204030204" pitchFamily="34" charset="0"/>
                <a:cs typeface="Calibri" panose="020F0502020204030204" pitchFamily="34" charset="0"/>
              </a:rPr>
              <a:t> Wang, </a:t>
            </a:r>
            <a:r>
              <a:rPr lang="en-US" sz="1200" b="1" dirty="0">
                <a:latin typeface="Calibri" panose="020F0502020204030204" pitchFamily="34" charset="0"/>
                <a:cs typeface="Calibri" panose="020F0502020204030204" pitchFamily="34" charset="0"/>
              </a:rPr>
              <a:t>Peter E. Thornton</a:t>
            </a:r>
            <a:r>
              <a:rPr lang="en-US" sz="1200" dirty="0">
                <a:latin typeface="Calibri" panose="020F0502020204030204" pitchFamily="34" charset="0"/>
                <a:cs typeface="Calibri" panose="020F0502020204030204" pitchFamily="34" charset="0"/>
              </a:rPr>
              <a:t>, and </a:t>
            </a:r>
            <a:r>
              <a:rPr lang="en-US" sz="1200" b="1" dirty="0">
                <a:latin typeface="Calibri" panose="020F0502020204030204" pitchFamily="34" charset="0"/>
                <a:cs typeface="Calibri" panose="020F0502020204030204" pitchFamily="34" charset="0"/>
              </a:rPr>
              <a:t>Forrest M. Hoffman</a:t>
            </a:r>
            <a:r>
              <a:rPr lang="en-US" sz="1200" dirty="0">
                <a:latin typeface="Calibri" panose="020F0502020204030204" pitchFamily="34" charset="0"/>
                <a:cs typeface="Calibri" panose="020F0502020204030204" pitchFamily="34" charset="0"/>
              </a:rPr>
              <a:t>  (2019). Streamflow in the Columbia River Basin: Quantifying changes over the period 1951‐2008 and determining the drivers of those changes. </a:t>
            </a:r>
            <a:r>
              <a:rPr lang="en-US" sz="1200" i="1" u="sng" dirty="0">
                <a:latin typeface="Calibri" panose="020F0502020204030204" pitchFamily="34" charset="0"/>
                <a:cs typeface="Calibri" panose="020F0502020204030204" pitchFamily="34" charset="0"/>
              </a:rPr>
              <a:t>Water Resources Research</a:t>
            </a:r>
            <a:r>
              <a:rPr lang="en-US" sz="1200" dirty="0">
                <a:latin typeface="Calibri" panose="020F0502020204030204" pitchFamily="34" charset="0"/>
                <a:cs typeface="Calibri" panose="020F0502020204030204" pitchFamily="34" charset="0"/>
              </a:rPr>
              <a:t>, 55. https://</a:t>
            </a:r>
            <a:r>
              <a:rPr lang="en-US" sz="1200" dirty="0" err="1">
                <a:latin typeface="Calibri" panose="020F0502020204030204" pitchFamily="34" charset="0"/>
                <a:cs typeface="Calibri" panose="020F0502020204030204" pitchFamily="34" charset="0"/>
              </a:rPr>
              <a:t>doi.org</a:t>
            </a:r>
            <a:r>
              <a:rPr lang="en-US" sz="1200" dirty="0">
                <a:latin typeface="Calibri" panose="020F0502020204030204" pitchFamily="34" charset="0"/>
                <a:cs typeface="Calibri" panose="020F0502020204030204" pitchFamily="34" charset="0"/>
              </a:rPr>
              <a:t>/ 10.1029/2018WR024256 </a:t>
            </a:r>
          </a:p>
          <a:p>
            <a:pPr>
              <a:defRPr/>
            </a:pPr>
            <a:endParaRPr lang="en-US" sz="1000" dirty="0">
              <a:latin typeface="Calibri" pitchFamily="34" charset="0"/>
              <a:cs typeface="+mn-cs"/>
            </a:endParaRPr>
          </a:p>
        </p:txBody>
      </p:sp>
      <p:sp>
        <p:nvSpPr>
          <p:cNvPr id="5" name="TextBox 4"/>
          <p:cNvSpPr txBox="1"/>
          <p:nvPr/>
        </p:nvSpPr>
        <p:spPr>
          <a:xfrm>
            <a:off x="10680700" y="5397500"/>
            <a:ext cx="184666" cy="346249"/>
          </a:xfrm>
          <a:prstGeom prst="rect">
            <a:avLst/>
          </a:prstGeom>
          <a:noFill/>
        </p:spPr>
        <p:txBody>
          <a:bodyPr wrap="none" rtlCol="0">
            <a:spAutoFit/>
          </a:bodyPr>
          <a:lstStyle/>
          <a:p>
            <a:pPr algn="ctr">
              <a:lnSpc>
                <a:spcPct val="90000"/>
              </a:lnSpc>
            </a:pPr>
            <a:endParaRPr lang="en-US" dirty="0"/>
          </a:p>
        </p:txBody>
      </p:sp>
      <p:sp>
        <p:nvSpPr>
          <p:cNvPr id="7" name="Rectangle 6"/>
          <p:cNvSpPr/>
          <p:nvPr/>
        </p:nvSpPr>
        <p:spPr>
          <a:xfrm>
            <a:off x="5983245" y="5707941"/>
            <a:ext cx="3213906" cy="738664"/>
          </a:xfrm>
          <a:prstGeom prst="rect">
            <a:avLst/>
          </a:prstGeom>
        </p:spPr>
        <p:txBody>
          <a:bodyPr wrap="square">
            <a:spAutoFit/>
          </a:bodyPr>
          <a:lstStyle/>
          <a:p>
            <a:pPr algn="ctr"/>
            <a:r>
              <a:rPr lang="en-US" sz="600" b="1" i="1" dirty="0"/>
              <a:t>Scaling Factor Estimates and Corresponding 95% Confidence Intervals for Annual Totals (a), Annual Maximums (b), Center of Timing (c), and Summer Means (d) using ALL and the Linear Combination of CLMT, CO2, NDEP, and LULCC. Scaling factors for CLMT, CO2, NDEP, and LULCC for each </a:t>
            </a:r>
            <a:r>
              <a:rPr lang="en-US" sz="600" b="1" i="1" dirty="0" err="1"/>
              <a:t>subbasin</a:t>
            </a:r>
            <a:r>
              <a:rPr lang="en-US" sz="600" b="1" i="1" dirty="0"/>
              <a:t> are shown on the left y-axis in red, green, orange, and magenta, respectively. Scaling factors for the univariate analysis using ALL (blue) are shown on the right y-axis in the same </a:t>
            </a:r>
            <a:r>
              <a:rPr lang="en-US" sz="600" b="1" i="1" dirty="0" err="1"/>
              <a:t>subbasin</a:t>
            </a:r>
            <a:r>
              <a:rPr lang="en-US" sz="600" b="1" i="1" dirty="0"/>
              <a:t> ordering. Light gray lines denote the values 0 and/or 1.</a:t>
            </a:r>
            <a:r>
              <a:rPr lang="en-US" sz="600" b="1" dirty="0"/>
              <a:t> </a:t>
            </a:r>
            <a:endParaRPr lang="en-US" sz="600" b="1" baseline="30000" dirty="0"/>
          </a:p>
        </p:txBody>
      </p:sp>
      <p:sp>
        <p:nvSpPr>
          <p:cNvPr id="24" name="TextBox 23">
            <a:extLst>
              <a:ext uri="{FF2B5EF4-FFF2-40B4-BE49-F238E27FC236}">
                <a16:creationId xmlns:a16="http://schemas.microsoft.com/office/drawing/2014/main" id="{348CC3B7-FB6E-6B41-BEC2-6337A6770715}"/>
              </a:ext>
            </a:extLst>
          </p:cNvPr>
          <p:cNvSpPr txBox="1"/>
          <p:nvPr/>
        </p:nvSpPr>
        <p:spPr>
          <a:xfrm>
            <a:off x="6134022" y="2346655"/>
            <a:ext cx="245884" cy="341632"/>
          </a:xfrm>
          <a:prstGeom prst="rect">
            <a:avLst/>
          </a:prstGeom>
          <a:solidFill>
            <a:schemeClr val="bg1"/>
          </a:solidFill>
        </p:spPr>
        <p:txBody>
          <a:bodyPr wrap="square" rtlCol="0">
            <a:spAutoFit/>
          </a:bodyPr>
          <a:lstStyle/>
          <a:p>
            <a:pPr algn="ctr">
              <a:lnSpc>
                <a:spcPct val="90000"/>
              </a:lnSpc>
            </a:pPr>
            <a:endParaRPr lang="en-US" dirty="0"/>
          </a:p>
        </p:txBody>
      </p:sp>
      <p:sp>
        <p:nvSpPr>
          <p:cNvPr id="25" name="TextBox 24">
            <a:extLst>
              <a:ext uri="{FF2B5EF4-FFF2-40B4-BE49-F238E27FC236}">
                <a16:creationId xmlns:a16="http://schemas.microsoft.com/office/drawing/2014/main" id="{8E02B85C-DC51-094B-B8C0-ED4DF657F354}"/>
              </a:ext>
            </a:extLst>
          </p:cNvPr>
          <p:cNvSpPr txBox="1"/>
          <p:nvPr/>
        </p:nvSpPr>
        <p:spPr>
          <a:xfrm>
            <a:off x="6064639" y="4132056"/>
            <a:ext cx="245884" cy="341632"/>
          </a:xfrm>
          <a:prstGeom prst="rect">
            <a:avLst/>
          </a:prstGeom>
          <a:solidFill>
            <a:schemeClr val="bg1"/>
          </a:solidFill>
        </p:spPr>
        <p:txBody>
          <a:bodyPr wrap="square" rtlCol="0">
            <a:spAutoFit/>
          </a:bodyPr>
          <a:lstStyle/>
          <a:p>
            <a:pPr algn="ctr">
              <a:lnSpc>
                <a:spcPct val="90000"/>
              </a:lnSpc>
            </a:pPr>
            <a:endParaRPr lang="en-US" dirty="0"/>
          </a:p>
        </p:txBody>
      </p:sp>
      <p:sp>
        <p:nvSpPr>
          <p:cNvPr id="26" name="TextBox 25">
            <a:extLst>
              <a:ext uri="{FF2B5EF4-FFF2-40B4-BE49-F238E27FC236}">
                <a16:creationId xmlns:a16="http://schemas.microsoft.com/office/drawing/2014/main" id="{0F5D2BAE-64AF-8044-BA90-5E8B1156DFB1}"/>
              </a:ext>
            </a:extLst>
          </p:cNvPr>
          <p:cNvSpPr txBox="1"/>
          <p:nvPr/>
        </p:nvSpPr>
        <p:spPr>
          <a:xfrm>
            <a:off x="8732427" y="2413100"/>
            <a:ext cx="245884" cy="914400"/>
          </a:xfrm>
          <a:prstGeom prst="rect">
            <a:avLst/>
          </a:prstGeom>
          <a:solidFill>
            <a:schemeClr val="bg1"/>
          </a:solidFill>
        </p:spPr>
        <p:txBody>
          <a:bodyPr wrap="square" rtlCol="0">
            <a:spAutoFit/>
          </a:bodyPr>
          <a:lstStyle/>
          <a:p>
            <a:pPr algn="ctr">
              <a:lnSpc>
                <a:spcPct val="90000"/>
              </a:lnSpc>
            </a:pPr>
            <a:endParaRPr lang="en-US" dirty="0"/>
          </a:p>
        </p:txBody>
      </p:sp>
      <p:pic>
        <p:nvPicPr>
          <p:cNvPr id="29" name="Picture 28">
            <a:extLst>
              <a:ext uri="{FF2B5EF4-FFF2-40B4-BE49-F238E27FC236}">
                <a16:creationId xmlns:a16="http://schemas.microsoft.com/office/drawing/2014/main" id="{777B1CA3-66AB-1E4F-B85F-8289DA1C9C07}"/>
              </a:ext>
            </a:extLst>
          </p:cNvPr>
          <p:cNvPicPr/>
          <p:nvPr/>
        </p:nvPicPr>
        <p:blipFill rotWithShape="1">
          <a:blip r:embed="rId4">
            <a:extLst>
              <a:ext uri="{28A0092B-C50C-407E-A947-70E740481C1C}">
                <a14:useLocalDpi xmlns:a14="http://schemas.microsoft.com/office/drawing/2010/main" val="0"/>
              </a:ext>
            </a:extLst>
          </a:blip>
          <a:srcRect l="4192" r="5056"/>
          <a:stretch/>
        </p:blipFill>
        <p:spPr>
          <a:xfrm>
            <a:off x="6136211" y="916642"/>
            <a:ext cx="2957007" cy="4805768"/>
          </a:xfrm>
          <a:prstGeom prst="rect">
            <a:avLst/>
          </a:prstGeom>
        </p:spPr>
      </p:pic>
      <p:sp>
        <p:nvSpPr>
          <p:cNvPr id="30" name="TextBox 29">
            <a:extLst>
              <a:ext uri="{FF2B5EF4-FFF2-40B4-BE49-F238E27FC236}">
                <a16:creationId xmlns:a16="http://schemas.microsoft.com/office/drawing/2014/main" id="{35145ACA-D8A5-AE40-A9E6-975EC5771695}"/>
              </a:ext>
            </a:extLst>
          </p:cNvPr>
          <p:cNvSpPr txBox="1"/>
          <p:nvPr/>
        </p:nvSpPr>
        <p:spPr>
          <a:xfrm>
            <a:off x="8626769" y="1132962"/>
            <a:ext cx="457200" cy="261610"/>
          </a:xfrm>
          <a:prstGeom prst="rect">
            <a:avLst/>
          </a:prstGeom>
          <a:noFill/>
        </p:spPr>
        <p:txBody>
          <a:bodyPr wrap="square" rtlCol="0">
            <a:spAutoFit/>
          </a:bodyPr>
          <a:lstStyle/>
          <a:p>
            <a:pPr algn="ctr">
              <a:lnSpc>
                <a:spcPct val="90000"/>
              </a:lnSpc>
            </a:pPr>
            <a:r>
              <a:rPr lang="en-US" sz="1200" b="1" dirty="0"/>
              <a:t>A)</a:t>
            </a:r>
          </a:p>
        </p:txBody>
      </p:sp>
      <p:sp>
        <p:nvSpPr>
          <p:cNvPr id="31" name="TextBox 30">
            <a:extLst>
              <a:ext uri="{FF2B5EF4-FFF2-40B4-BE49-F238E27FC236}">
                <a16:creationId xmlns:a16="http://schemas.microsoft.com/office/drawing/2014/main" id="{C7939E72-4086-C941-8440-69CB71B73840}"/>
              </a:ext>
            </a:extLst>
          </p:cNvPr>
          <p:cNvSpPr txBox="1"/>
          <p:nvPr/>
        </p:nvSpPr>
        <p:spPr>
          <a:xfrm>
            <a:off x="8610777" y="2258434"/>
            <a:ext cx="457200" cy="261610"/>
          </a:xfrm>
          <a:prstGeom prst="rect">
            <a:avLst/>
          </a:prstGeom>
          <a:noFill/>
        </p:spPr>
        <p:txBody>
          <a:bodyPr wrap="square" rtlCol="0">
            <a:spAutoFit/>
          </a:bodyPr>
          <a:lstStyle/>
          <a:p>
            <a:pPr algn="ctr">
              <a:lnSpc>
                <a:spcPct val="90000"/>
              </a:lnSpc>
            </a:pPr>
            <a:r>
              <a:rPr lang="en-US" sz="1200" b="1" dirty="0"/>
              <a:t>B)</a:t>
            </a:r>
          </a:p>
        </p:txBody>
      </p:sp>
      <p:sp>
        <p:nvSpPr>
          <p:cNvPr id="44" name="TextBox 43">
            <a:extLst>
              <a:ext uri="{FF2B5EF4-FFF2-40B4-BE49-F238E27FC236}">
                <a16:creationId xmlns:a16="http://schemas.microsoft.com/office/drawing/2014/main" id="{957D6817-61DA-B54B-B032-21EC97C34619}"/>
              </a:ext>
            </a:extLst>
          </p:cNvPr>
          <p:cNvSpPr txBox="1"/>
          <p:nvPr/>
        </p:nvSpPr>
        <p:spPr>
          <a:xfrm>
            <a:off x="8636018" y="3229116"/>
            <a:ext cx="457200" cy="261610"/>
          </a:xfrm>
          <a:prstGeom prst="rect">
            <a:avLst/>
          </a:prstGeom>
          <a:noFill/>
        </p:spPr>
        <p:txBody>
          <a:bodyPr wrap="square" rtlCol="0">
            <a:spAutoFit/>
          </a:bodyPr>
          <a:lstStyle/>
          <a:p>
            <a:pPr algn="ctr">
              <a:lnSpc>
                <a:spcPct val="90000"/>
              </a:lnSpc>
            </a:pPr>
            <a:r>
              <a:rPr lang="en-US" sz="1200" b="1" dirty="0"/>
              <a:t>C)</a:t>
            </a:r>
          </a:p>
        </p:txBody>
      </p:sp>
      <p:sp>
        <p:nvSpPr>
          <p:cNvPr id="45" name="TextBox 44">
            <a:extLst>
              <a:ext uri="{FF2B5EF4-FFF2-40B4-BE49-F238E27FC236}">
                <a16:creationId xmlns:a16="http://schemas.microsoft.com/office/drawing/2014/main" id="{E927E866-0564-4444-9052-B378CB9DCE72}"/>
              </a:ext>
            </a:extLst>
          </p:cNvPr>
          <p:cNvSpPr txBox="1"/>
          <p:nvPr/>
        </p:nvSpPr>
        <p:spPr>
          <a:xfrm>
            <a:off x="8625156" y="4873614"/>
            <a:ext cx="457200" cy="261610"/>
          </a:xfrm>
          <a:prstGeom prst="rect">
            <a:avLst/>
          </a:prstGeom>
          <a:noFill/>
        </p:spPr>
        <p:txBody>
          <a:bodyPr wrap="square" rtlCol="0">
            <a:spAutoFit/>
          </a:bodyPr>
          <a:lstStyle/>
          <a:p>
            <a:pPr algn="ctr">
              <a:lnSpc>
                <a:spcPct val="90000"/>
              </a:lnSpc>
            </a:pPr>
            <a:r>
              <a:rPr lang="en-US" sz="1200" b="1" dirty="0"/>
              <a:t>D)</a:t>
            </a:r>
          </a:p>
        </p:txBody>
      </p:sp>
    </p:spTree>
    <p:extLst>
      <p:ext uri="{BB962C8B-B14F-4D97-AF65-F5344CB8AC3E}">
        <p14:creationId xmlns:p14="http://schemas.microsoft.com/office/powerpoint/2010/main" val="598024423"/>
      </p:ext>
    </p:extLst>
  </p:cSld>
  <p:clrMapOvr>
    <a:masterClrMapping/>
  </p:clrMapOvr>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2655</TotalTime>
  <Words>494</Words>
  <Application>Microsoft Macintosh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Symbol</vt:lpstr>
      <vt:lpstr>Default Theme</vt:lpstr>
      <vt:lpstr>PowerPoint Presentation</vt:lpstr>
    </vt:vector>
  </TitlesOfParts>
  <Manager/>
  <Company>ORNL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at the Health Data Sciences Institute</dc:title>
  <dc:subject/>
  <dc:creator>Roy, Donna Jo</dc:creator>
  <cp:keywords/>
  <dc:description/>
  <cp:lastModifiedBy>Mao, Jiafu</cp:lastModifiedBy>
  <cp:revision>450</cp:revision>
  <dcterms:created xsi:type="dcterms:W3CDTF">2014-07-09T16:38:52Z</dcterms:created>
  <dcterms:modified xsi:type="dcterms:W3CDTF">2019-08-12T02:57:59Z</dcterms:modified>
  <cp:category/>
</cp:coreProperties>
</file>