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30480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/>
              <a:t>The AMOC </a:t>
            </a:r>
            <a:r>
              <a:rPr lang="en-US" sz="2400" b="1" dirty="0"/>
              <a:t>S</a:t>
            </a:r>
            <a:r>
              <a:rPr lang="en-US" sz="2400" b="1" dirty="0" smtClean="0"/>
              <a:t>tability </a:t>
            </a:r>
            <a:r>
              <a:rPr lang="en-US" sz="2400" b="1" dirty="0"/>
              <a:t>P</a:t>
            </a:r>
            <a:r>
              <a:rPr lang="en-US" sz="2400" b="1" dirty="0" smtClean="0"/>
              <a:t>aradigm: Review and Synthesis</a:t>
            </a:r>
            <a:endParaRPr lang="en-US" sz="2000" b="1" dirty="0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1752600" y="3733800"/>
            <a:ext cx="5562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429000"/>
            <a:ext cx="891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800" y="9906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Objective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3441032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Research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48200" y="3449048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/>
              <a:t>Impact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6172200"/>
            <a:ext cx="86106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 smtClean="0"/>
              <a:t>Reference: </a:t>
            </a:r>
            <a:r>
              <a:rPr lang="en-US" sz="1000" dirty="0"/>
              <a:t>Weijer, W., </a:t>
            </a:r>
            <a:r>
              <a:rPr lang="en-US" sz="1000" dirty="0" smtClean="0"/>
              <a:t>W. Cheng</a:t>
            </a:r>
            <a:r>
              <a:rPr lang="en-US" sz="1000" dirty="0"/>
              <a:t>, </a:t>
            </a:r>
            <a:r>
              <a:rPr lang="en-US" sz="1000" dirty="0" smtClean="0"/>
              <a:t>S. S. </a:t>
            </a:r>
            <a:r>
              <a:rPr lang="en-US" sz="1000" dirty="0" err="1"/>
              <a:t>Drijfhout</a:t>
            </a:r>
            <a:r>
              <a:rPr lang="en-US" sz="1000" dirty="0"/>
              <a:t>, </a:t>
            </a:r>
            <a:r>
              <a:rPr lang="en-US" sz="1000" dirty="0" smtClean="0"/>
              <a:t>A. V. </a:t>
            </a:r>
            <a:r>
              <a:rPr lang="en-US" sz="1000" dirty="0" err="1" smtClean="0"/>
              <a:t>Federov</a:t>
            </a:r>
            <a:r>
              <a:rPr lang="en-US" sz="1000" dirty="0"/>
              <a:t>, </a:t>
            </a:r>
            <a:r>
              <a:rPr lang="en-US" sz="1000" dirty="0" smtClean="0"/>
              <a:t>A. </a:t>
            </a:r>
            <a:r>
              <a:rPr lang="en-US" sz="1000" dirty="0"/>
              <a:t>Hu, </a:t>
            </a:r>
            <a:r>
              <a:rPr lang="en-US" sz="1000" dirty="0" smtClean="0"/>
              <a:t>L. C. Jackson, </a:t>
            </a:r>
            <a:r>
              <a:rPr lang="en-US" sz="1000" dirty="0"/>
              <a:t>W. </a:t>
            </a:r>
            <a:r>
              <a:rPr lang="en-US" sz="1000" dirty="0" smtClean="0"/>
              <a:t>Liu, </a:t>
            </a:r>
            <a:r>
              <a:rPr lang="en-US" sz="1000" dirty="0"/>
              <a:t>E. L. </a:t>
            </a:r>
            <a:r>
              <a:rPr lang="en-US" sz="1000" dirty="0" err="1" smtClean="0"/>
              <a:t>McDonagh</a:t>
            </a:r>
            <a:r>
              <a:rPr lang="en-US" sz="1000" dirty="0" smtClean="0"/>
              <a:t>, </a:t>
            </a:r>
            <a:r>
              <a:rPr lang="en-US" sz="1000" dirty="0"/>
              <a:t>J. V. </a:t>
            </a:r>
            <a:r>
              <a:rPr lang="en-US" sz="1000" dirty="0" smtClean="0"/>
              <a:t>Mecking, </a:t>
            </a:r>
            <a:r>
              <a:rPr lang="en-US" sz="1000" dirty="0"/>
              <a:t>and J. </a:t>
            </a:r>
            <a:r>
              <a:rPr lang="en-US" sz="1000" dirty="0" smtClean="0"/>
              <a:t>Zhang (2019</a:t>
            </a:r>
            <a:r>
              <a:rPr lang="en-US" sz="1000" dirty="0"/>
              <a:t>). Stability of the Atlantic Meridional Overturning Circulation: A review and synthesis. Journal of Geophysical Research: Oceans, 124. https://doi.org/10.1029/2019JC015083</a:t>
            </a:r>
            <a:endParaRPr lang="en-US" sz="1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44500" y="1524000"/>
            <a:ext cx="3670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Review existing literature about the AMOC stability paradigm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Present a synthesis of our current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gaps in knowledge and suggest ways to address those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7430" y="3841142"/>
            <a:ext cx="39186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Atlantic Meridional Overturning Circulation (AMOC) redistributes significant amounts of heat, and is an important component of the climate system. </a:t>
            </a:r>
            <a:r>
              <a:rPr lang="en-US" sz="1400" dirty="0" err="1"/>
              <a:t>Paleoclimatological</a:t>
            </a:r>
            <a:r>
              <a:rPr lang="en-US" sz="1400" dirty="0"/>
              <a:t> studies </a:t>
            </a:r>
            <a:r>
              <a:rPr lang="en-US" sz="1400" dirty="0" smtClean="0"/>
              <a:t>suggest </a:t>
            </a:r>
            <a:r>
              <a:rPr lang="en-US" sz="1400" dirty="0"/>
              <a:t>that collapses of the AMOC may have contributed to rapid </a:t>
            </a:r>
            <a:r>
              <a:rPr lang="en-US" sz="1400"/>
              <a:t>climate </a:t>
            </a:r>
            <a:r>
              <a:rPr lang="en-US" sz="1400" smtClean="0"/>
              <a:t>fluctuations </a:t>
            </a:r>
            <a:r>
              <a:rPr lang="en-US" sz="1400" dirty="0"/>
              <a:t>during the Pleistocene. M</a:t>
            </a:r>
            <a:r>
              <a:rPr lang="en-US" sz="1400" dirty="0" smtClean="0"/>
              <a:t>odeling studies indeed suggest that the AMOC could have two modes of operation. Here we review the literature and present a synthesis on the so-called AMOC stability paradigm. 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711700" y="3908008"/>
            <a:ext cx="4279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is the most comprehensive review of the AMOC stability paradigm to date. Our main conclusions are: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It </a:t>
            </a:r>
            <a:r>
              <a:rPr lang="en-US" sz="1400" dirty="0"/>
              <a:t>cannot be ruled out that </a:t>
            </a:r>
            <a:r>
              <a:rPr lang="en-US" sz="1400" dirty="0" smtClean="0"/>
              <a:t>the current </a:t>
            </a:r>
            <a:r>
              <a:rPr lang="en-US" sz="1400" dirty="0"/>
              <a:t>or future AMOC is in </a:t>
            </a:r>
            <a:r>
              <a:rPr lang="en-US" sz="1400" dirty="0" smtClean="0"/>
              <a:t>a regime </a:t>
            </a:r>
            <a:r>
              <a:rPr lang="en-US" sz="1400" dirty="0"/>
              <a:t>of multiple equilibria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Determining </a:t>
            </a:r>
            <a:r>
              <a:rPr lang="en-US" sz="1400" dirty="0"/>
              <a:t>the proximity of </a:t>
            </a:r>
            <a:r>
              <a:rPr lang="en-US" sz="1400" dirty="0" smtClean="0"/>
              <a:t>the AMOC </a:t>
            </a:r>
            <a:r>
              <a:rPr lang="en-US" sz="1400" dirty="0"/>
              <a:t>to stability thresholds is </a:t>
            </a:r>
            <a:r>
              <a:rPr lang="en-US" sz="1400" dirty="0" smtClean="0"/>
              <a:t>a main </a:t>
            </a:r>
            <a:r>
              <a:rPr lang="en-US" sz="1400" dirty="0"/>
              <a:t>research challenge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Further </a:t>
            </a:r>
            <a:r>
              <a:rPr lang="en-US" sz="1400" dirty="0"/>
              <a:t>research is needed to </a:t>
            </a:r>
            <a:r>
              <a:rPr lang="en-US" sz="1400" dirty="0" smtClean="0"/>
              <a:t>identify observable </a:t>
            </a:r>
            <a:r>
              <a:rPr lang="en-US" sz="1400" dirty="0"/>
              <a:t>metrics that </a:t>
            </a:r>
            <a:r>
              <a:rPr lang="en-US" sz="1400" dirty="0" smtClean="0"/>
              <a:t>distinguish between </a:t>
            </a:r>
            <a:r>
              <a:rPr lang="en-US" sz="1400" dirty="0"/>
              <a:t>an AMOC slowdown and </a:t>
            </a:r>
            <a:r>
              <a:rPr lang="en-US" sz="1400" dirty="0" smtClean="0"/>
              <a:t>a collapse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3"/>
          <a:stretch/>
        </p:blipFill>
        <p:spPr>
          <a:xfrm>
            <a:off x="4648200" y="786512"/>
            <a:ext cx="4071790" cy="18731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0" y="2711282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Synthesis diagram of AMOC stability </a:t>
            </a:r>
            <a:r>
              <a:rPr lang="en-US" sz="1000" i="1" dirty="0" smtClean="0"/>
              <a:t>over </a:t>
            </a:r>
            <a:r>
              <a:rPr lang="en-US" sz="1000" i="1" dirty="0"/>
              <a:t>the glacial‐interglacial cycles. </a:t>
            </a:r>
            <a:r>
              <a:rPr lang="en-US" sz="1000" i="1" dirty="0" smtClean="0"/>
              <a:t>Left</a:t>
            </a:r>
            <a:r>
              <a:rPr lang="en-US" sz="1000" i="1" dirty="0"/>
              <a:t>:</a:t>
            </a:r>
            <a:r>
              <a:rPr lang="en-US" sz="1000" i="1" dirty="0" smtClean="0"/>
              <a:t> three </a:t>
            </a:r>
            <a:r>
              <a:rPr lang="en-US" sz="1000" i="1" dirty="0"/>
              <a:t>modes of the Atlantic circulation that prevailed during the last glacial period. </a:t>
            </a:r>
            <a:r>
              <a:rPr lang="en-US" sz="1000" i="1" dirty="0" smtClean="0"/>
              <a:t>Right</a:t>
            </a:r>
            <a:r>
              <a:rPr lang="en-US" sz="1000" i="1" dirty="0"/>
              <a:t>:</a:t>
            </a:r>
            <a:r>
              <a:rPr lang="en-US" sz="1000" i="1" dirty="0" smtClean="0"/>
              <a:t> interplay </a:t>
            </a:r>
            <a:r>
              <a:rPr lang="en-US" sz="1000" i="1" dirty="0"/>
              <a:t>between the AMOC equilibrium structure with respect to atmospheric CO</a:t>
            </a:r>
            <a:r>
              <a:rPr lang="en-US" sz="1000" i="1" baseline="-25000" dirty="0"/>
              <a:t>2</a:t>
            </a:r>
            <a:r>
              <a:rPr lang="en-US" sz="1000" i="1" dirty="0"/>
              <a:t> concentration </a:t>
            </a:r>
            <a:r>
              <a:rPr lang="en-US" sz="1000" i="1" dirty="0" smtClean="0"/>
              <a:t>and freshwater </a:t>
            </a:r>
            <a:r>
              <a:rPr lang="en-US" sz="1000" i="1" dirty="0"/>
              <a:t>perturbations in the subpolar North Atlantic.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319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65</cp:revision>
  <dcterms:created xsi:type="dcterms:W3CDTF">2010-09-02T17:02:09Z</dcterms:created>
  <dcterms:modified xsi:type="dcterms:W3CDTF">2019-08-26T21:16:28Z</dcterms:modified>
</cp:coreProperties>
</file>