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5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98"/>
    <p:restoredTop sz="94626"/>
  </p:normalViewPr>
  <p:slideViewPr>
    <p:cSldViewPr>
      <p:cViewPr varScale="1">
        <p:scale>
          <a:sx n="118" d="100"/>
          <a:sy n="118" d="100"/>
        </p:scale>
        <p:origin x="109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586A74D-81BC-4965-8D76-20C793EE69AD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BD793DC-401D-445D-9E15-8375BE67FA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859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C80B9A-C993-4CEA-8A39-3AFD6A021F2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5635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6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7" name="Rectangle 235"/>
          <p:cNvSpPr>
            <a:spLocks noChangeArrowheads="1"/>
          </p:cNvSpPr>
          <p:nvPr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hangingPunct="0">
              <a:lnSpc>
                <a:spcPct val="90000"/>
              </a:lnSpc>
              <a:defRPr/>
            </a:pPr>
            <a:r>
              <a:rPr lang="en-US" sz="1200" b="1" dirty="0">
                <a:solidFill>
                  <a:schemeClr val="bg1"/>
                </a:solidFill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600200"/>
            <a:ext cx="38481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838700" y="1600200"/>
            <a:ext cx="38481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fld id="{2113C00A-46C3-4695-A1BF-A4D51761E6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235"/>
          <p:cNvSpPr>
            <a:spLocks noChangeArrowheads="1"/>
          </p:cNvSpPr>
          <p:nvPr userDrawn="1"/>
        </p:nvSpPr>
        <p:spPr bwMode="auto">
          <a:xfrm>
            <a:off x="-34926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hangingPunct="0">
              <a:lnSpc>
                <a:spcPct val="90000"/>
              </a:lnSpc>
              <a:defRPr/>
            </a:pPr>
            <a:fld id="{3CF22588-4ED6-4D73-B710-A92B6386A90D}" type="slidenum">
              <a:rPr lang="en-US" sz="1000">
                <a:solidFill>
                  <a:schemeClr val="bg1"/>
                </a:solidFill>
                <a:ea typeface="Rod"/>
                <a:cs typeface="Rod"/>
              </a:rPr>
              <a:pPr marL="171450" indent="-171450" eaLnBrk="0" hangingPunct="0">
                <a:lnSpc>
                  <a:spcPct val="90000"/>
                </a:lnSpc>
                <a:defRPr/>
              </a:pPr>
              <a:t>‹#›</a:t>
            </a:fld>
            <a:r>
              <a:rPr lang="en-US" sz="1000" dirty="0">
                <a:solidFill>
                  <a:schemeClr val="bg1"/>
                </a:solidFill>
                <a:ea typeface="Rod"/>
                <a:cs typeface="Rod"/>
              </a:rPr>
              <a:t>	 </a:t>
            </a:r>
            <a:r>
              <a:rPr lang="en-US" sz="1200" b="1" dirty="0">
                <a:solidFill>
                  <a:schemeClr val="bg1"/>
                </a:solidFill>
                <a:ea typeface="Rod"/>
                <a:cs typeface="Rod"/>
              </a:rPr>
              <a:t>BER Climate Research</a:t>
            </a:r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36D64-B606-4833-8E9E-A8FC51B35A1D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444500" y="375920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" y="83373"/>
            <a:ext cx="89154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000" b="1" dirty="0"/>
              <a:t>CMIP6 Models Predict Significant 21st Century Decline of the Atlantic Meridional Overturning Circulation</a:t>
            </a:r>
            <a:endParaRPr lang="en-US" sz="20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228600" y="644709"/>
            <a:ext cx="3657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smtClean="0"/>
              <a:t>Objectives</a:t>
            </a:r>
            <a:endParaRPr lang="en-US" sz="2000" u="sng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Evaluate the representation of present-day AMOC in CMIP6 models.</a:t>
            </a: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Analyze </a:t>
            </a:r>
            <a:r>
              <a:rPr lang="en-US" sz="1400" dirty="0"/>
              <a:t>the projected changes in the AMOC in the 21st century </a:t>
            </a:r>
            <a:r>
              <a:rPr lang="en-US" sz="1400" dirty="0" smtClean="0"/>
              <a:t>for </a:t>
            </a:r>
            <a:r>
              <a:rPr lang="en-US" sz="1400" dirty="0"/>
              <a:t>different scenarios of socio-economic development.</a:t>
            </a:r>
            <a:endParaRPr lang="en-US" sz="1400" dirty="0"/>
          </a:p>
        </p:txBody>
      </p:sp>
      <p:sp>
        <p:nvSpPr>
          <p:cNvPr id="19" name="TextBox 18"/>
          <p:cNvSpPr txBox="1"/>
          <p:nvPr/>
        </p:nvSpPr>
        <p:spPr>
          <a:xfrm>
            <a:off x="194883" y="2460116"/>
            <a:ext cx="4114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/>
              <a:t>Research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The Atlantic Meridional Overturning Circulation (AMOC) is an important component of the climate system, so an accurate representation of the </a:t>
            </a:r>
            <a:r>
              <a:rPr lang="en-US" sz="1400" dirty="0" smtClean="0"/>
              <a:t>AMOC in climate models </a:t>
            </a:r>
            <a:r>
              <a:rPr lang="en-US" sz="1400" dirty="0"/>
              <a:t>is essential for building confidence in their projections. </a:t>
            </a:r>
            <a:endParaRPr lang="en-US" sz="1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 smtClean="0"/>
              <a:t>Many modeling centers contributed climate simulations to phase 6 of the Coupled Model </a:t>
            </a:r>
            <a:r>
              <a:rPr lang="en-US" sz="1400" dirty="0" err="1" smtClean="0"/>
              <a:t>Intercomparison</a:t>
            </a:r>
            <a:r>
              <a:rPr lang="en-US" sz="1400" dirty="0" smtClean="0"/>
              <a:t> Project (CMIP6).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 smtClean="0"/>
              <a:t>We compare </a:t>
            </a:r>
            <a:r>
              <a:rPr lang="en-US" sz="1400" dirty="0"/>
              <a:t>the AMOC in </a:t>
            </a:r>
            <a:r>
              <a:rPr lang="en-US" sz="1400" dirty="0" smtClean="0"/>
              <a:t>CMIP6 models with observations from RAPID/MOCHA and SAMBA arrays.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 smtClean="0"/>
              <a:t>We study </a:t>
            </a:r>
            <a:r>
              <a:rPr lang="en-US" sz="1400" dirty="0"/>
              <a:t>the projected changes in the AMOC in the 21st century under different scenarios of socio-economic development.</a:t>
            </a:r>
            <a:endParaRPr lang="en-US" sz="1400" dirty="0"/>
          </a:p>
        </p:txBody>
      </p:sp>
      <p:sp>
        <p:nvSpPr>
          <p:cNvPr id="20" name="TextBox 19"/>
          <p:cNvSpPr txBox="1"/>
          <p:nvPr/>
        </p:nvSpPr>
        <p:spPr>
          <a:xfrm>
            <a:off x="4657655" y="657818"/>
            <a:ext cx="434340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/>
              <a:t>Impact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AMOC mean strength is well reproduced by the CMIP6 multi-model mean, </a:t>
            </a:r>
            <a:r>
              <a:rPr lang="en-US" sz="1400" dirty="0" smtClean="0"/>
              <a:t>but large </a:t>
            </a:r>
            <a:r>
              <a:rPr lang="en-US" sz="1400" dirty="0"/>
              <a:t>model spread persists.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 smtClean="0"/>
              <a:t>Projected </a:t>
            </a:r>
            <a:r>
              <a:rPr lang="en-US" sz="1400" dirty="0"/>
              <a:t>AMOC decline by the end of the 21st century shows </a:t>
            </a:r>
            <a:r>
              <a:rPr lang="en-US" sz="1400" dirty="0" smtClean="0"/>
              <a:t>only weak dependence on </a:t>
            </a:r>
            <a:r>
              <a:rPr lang="en-US" sz="1400" dirty="0"/>
              <a:t>the SSP scenarios.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 smtClean="0"/>
              <a:t>An </a:t>
            </a:r>
            <a:r>
              <a:rPr lang="en-US" sz="1400" dirty="0"/>
              <a:t>emergent constraint between AMOC strength and projected decline </a:t>
            </a:r>
            <a:r>
              <a:rPr lang="en-US" sz="1400" dirty="0" smtClean="0"/>
              <a:t>suggests possible </a:t>
            </a:r>
            <a:r>
              <a:rPr lang="en-US" sz="1400" dirty="0"/>
              <a:t>AMOC decline between 34% and 45% by 2100. 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628650" y="6019800"/>
            <a:ext cx="782955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200" dirty="0"/>
              <a:t>W. Weijer, W. Cheng, O. A. Garuba, A. Hu, and B. T. Nadiga, 2020: CMIP6 Models Predict Significant 21st Century Decline of the Atlantic Meridional Overturning Circulation. Geophysical Research Letters, https://doi.org/10.1029/2019GL086075.</a:t>
            </a:r>
            <a:endParaRPr lang="en-US" sz="12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F8AAD6-BF35-D14E-B17D-A15B2CADE141}"/>
              </a:ext>
            </a:extLst>
          </p:cNvPr>
          <p:cNvSpPr txBox="1"/>
          <p:nvPr/>
        </p:nvSpPr>
        <p:spPr>
          <a:xfrm>
            <a:off x="4571999" y="4556898"/>
            <a:ext cx="431586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Time series of AMOC at </a:t>
            </a:r>
            <a:r>
              <a:rPr lang="en-US" sz="1400" dirty="0" smtClean="0">
                <a:solidFill>
                  <a:srgbClr val="0070C0"/>
                </a:solidFill>
              </a:rPr>
              <a:t>26°N </a:t>
            </a:r>
            <a:r>
              <a:rPr lang="en-US" sz="1400" dirty="0">
                <a:solidFill>
                  <a:srgbClr val="0070C0"/>
                </a:solidFill>
              </a:rPr>
              <a:t>for </a:t>
            </a:r>
            <a:r>
              <a:rPr lang="en-US" sz="1400" dirty="0" smtClean="0">
                <a:solidFill>
                  <a:srgbClr val="0070C0"/>
                </a:solidFill>
              </a:rPr>
              <a:t>2 select CMIP6 models, for 21</a:t>
            </a:r>
            <a:r>
              <a:rPr lang="en-US" sz="1400" baseline="30000" dirty="0" smtClean="0">
                <a:solidFill>
                  <a:srgbClr val="0070C0"/>
                </a:solidFill>
              </a:rPr>
              <a:t>st</a:t>
            </a:r>
            <a:r>
              <a:rPr lang="en-US" sz="1400" dirty="0" smtClean="0">
                <a:solidFill>
                  <a:srgbClr val="0070C0"/>
                </a:solidFill>
              </a:rPr>
              <a:t> century projections. </a:t>
            </a:r>
            <a:r>
              <a:rPr lang="en-US" sz="1400" dirty="0">
                <a:solidFill>
                  <a:srgbClr val="0070C0"/>
                </a:solidFill>
              </a:rPr>
              <a:t>P</a:t>
            </a:r>
            <a:r>
              <a:rPr lang="en-US" sz="1400" dirty="0" smtClean="0">
                <a:solidFill>
                  <a:srgbClr val="0070C0"/>
                </a:solidFill>
              </a:rPr>
              <a:t>rogressively </a:t>
            </a:r>
            <a:r>
              <a:rPr lang="en-US" sz="1400" dirty="0">
                <a:solidFill>
                  <a:srgbClr val="0070C0"/>
                </a:solidFill>
              </a:rPr>
              <a:t>thicker lines </a:t>
            </a:r>
            <a:r>
              <a:rPr lang="en-US" sz="1400" dirty="0" smtClean="0">
                <a:solidFill>
                  <a:srgbClr val="0070C0"/>
                </a:solidFill>
              </a:rPr>
              <a:t>indicate </a:t>
            </a:r>
            <a:r>
              <a:rPr lang="en-US" sz="1400" dirty="0">
                <a:solidFill>
                  <a:srgbClr val="0070C0"/>
                </a:solidFill>
              </a:rPr>
              <a:t>the scenarios SSP1-2.6, </a:t>
            </a:r>
            <a:r>
              <a:rPr lang="en-US" sz="1400" dirty="0" smtClean="0">
                <a:solidFill>
                  <a:srgbClr val="0070C0"/>
                </a:solidFill>
              </a:rPr>
              <a:t>SSP2-4.5, SSP3-7.0 </a:t>
            </a:r>
            <a:r>
              <a:rPr lang="en-US" sz="1400" dirty="0">
                <a:solidFill>
                  <a:srgbClr val="0070C0"/>
                </a:solidFill>
              </a:rPr>
              <a:t>and SSP5-8.5</a:t>
            </a:r>
            <a:r>
              <a:rPr lang="en-US" sz="1400" dirty="0" smtClean="0">
                <a:solidFill>
                  <a:srgbClr val="0070C0"/>
                </a:solidFill>
              </a:rPr>
              <a:t>. The fact that the lines hardly diverge suggest that much of the AMOC decline has already been committed by historical emissions.</a:t>
            </a:r>
            <a:endParaRPr lang="en-US" sz="1400" dirty="0" smtClean="0">
              <a:solidFill>
                <a:srgbClr val="0070C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5800" y="3149285"/>
            <a:ext cx="4392063" cy="1329707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593</TotalTime>
  <Words>294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Rod</vt:lpstr>
      <vt:lpstr>Office Theme</vt:lpstr>
      <vt:lpstr>PowerPoint Presentation</vt:lpstr>
    </vt:vector>
  </TitlesOfParts>
  <Company>Office of Science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renu</dc:creator>
  <cp:lastModifiedBy>Weijer, Wilbert</cp:lastModifiedBy>
  <cp:revision>83</cp:revision>
  <dcterms:created xsi:type="dcterms:W3CDTF">2010-09-02T17:02:09Z</dcterms:created>
  <dcterms:modified xsi:type="dcterms:W3CDTF">2020-06-11T01:54:49Z</dcterms:modified>
</cp:coreProperties>
</file>