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Lst>
  <p:notesMasterIdLst>
    <p:notesMasterId r:id="rId4"/>
  </p:notesMasterIdLst>
  <p:handoutMasterIdLst>
    <p:handoutMasterId r:id="rId5"/>
  </p:handoutMasterIdLst>
  <p:sldIdLst>
    <p:sldId id="262"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liam D Collins" initials="WDC" lastIdx="1" clrIdx="0">
    <p:extLst/>
  </p:cmAuthor>
  <p:cmAuthor id="2" name="William D Collins" initials="WDC [2]" lastIdx="1" clrIdx="1">
    <p:extLst/>
  </p:cmAuthor>
  <p:cmAuthor id="3" name="William D Collins" initials="WDC [3]" lastIdx="1" clrIdx="2">
    <p:extLst/>
  </p:cmAuthor>
  <p:cmAuthor id="4" name="William D Collins" initials="WDC [4]" lastIdx="1" clrIdx="3">
    <p:extLst/>
  </p:cmAuthor>
  <p:cmAuthor id="5" name="William D Collins" initials="WDC [5]" lastIdx="1" clrIdx="4">
    <p:extLst/>
  </p:cmAuthor>
  <p:cmAuthor id="6" name="William D Collins" initials="WDC [6]"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00" autoAdjust="0"/>
    <p:restoredTop sz="94541" autoAdjust="0"/>
  </p:normalViewPr>
  <p:slideViewPr>
    <p:cSldViewPr snapToGrid="0" snapToObjects="1">
      <p:cViewPr>
        <p:scale>
          <a:sx n="150" d="100"/>
          <a:sy n="150" d="100"/>
        </p:scale>
        <p:origin x="-440" y="1704"/>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1" d="100"/>
          <a:sy n="81" d="100"/>
        </p:scale>
        <p:origin x="-3520"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commentAuthors" Target="commentAuthors.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9/28/18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9/28/18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1.png"/><Relationship Id="rId5" Type="http://schemas.openxmlformats.org/officeDocument/2006/relationships/image" Target="../media/image2.png"/><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jpeg"/><Relationship Id="rId5" Type="http://schemas.openxmlformats.org/officeDocument/2006/relationships/image" Target="../media/image1.png"/><Relationship Id="rId6" Type="http://schemas.openxmlformats.org/officeDocument/2006/relationships/image" Target="../media/image6.png"/><Relationship Id="rId7" Type="http://schemas.openxmlformats.org/officeDocument/2006/relationships/image" Target="../media/image7.png"/><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9144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50" name="Picture 49" descr="Berkeley_Lab_Logo_Smal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15"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3" name="Straight Connector 2"/>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14" name="Picture 20" descr="CRD_logo_new2.png"/>
          <p:cNvPicPr>
            <a:picLocks noChangeAspect="1"/>
          </p:cNvPicPr>
          <p:nvPr userDrawn="1"/>
        </p:nvPicPr>
        <p:blipFill>
          <a:blip r:embed="rId3"/>
          <a:srcRect/>
          <a:stretch>
            <a:fillRect/>
          </a:stretch>
        </p:blipFill>
        <p:spPr bwMode="auto">
          <a:xfrm>
            <a:off x="6955181" y="6248400"/>
            <a:ext cx="988971" cy="615747"/>
          </a:xfrm>
          <a:prstGeom prst="rect">
            <a:avLst/>
          </a:prstGeom>
          <a:noFill/>
          <a:ln w="9525">
            <a:noFill/>
            <a:miter lim="800000"/>
            <a:headEnd/>
            <a:tailEnd/>
          </a:ln>
        </p:spPr>
      </p:pic>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0" y="330200"/>
            <a:ext cx="9140825"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4" name="Wave 3"/>
          <p:cNvSpPr/>
          <p:nvPr userDrawn="1"/>
        </p:nvSpPr>
        <p:spPr>
          <a:xfrm>
            <a:off x="3175" y="311150"/>
            <a:ext cx="9140825"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5" name="Wave 4"/>
          <p:cNvSpPr/>
          <p:nvPr userDrawn="1"/>
        </p:nvSpPr>
        <p:spPr>
          <a:xfrm>
            <a:off x="0" y="263525"/>
            <a:ext cx="9140825"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6" name="Wave 5"/>
          <p:cNvSpPr/>
          <p:nvPr userDrawn="1"/>
        </p:nvSpPr>
        <p:spPr>
          <a:xfrm>
            <a:off x="0" y="65088"/>
            <a:ext cx="9144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7" name="Rectangle 6"/>
          <p:cNvSpPr/>
          <p:nvPr userDrawn="1"/>
        </p:nvSpPr>
        <p:spPr>
          <a:xfrm>
            <a:off x="0" y="0"/>
            <a:ext cx="9144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dirty="0">
              <a:solidFill>
                <a:prstClr val="white"/>
              </a:solidFill>
            </a:endParaRPr>
          </a:p>
        </p:txBody>
      </p:sp>
      <p:sp>
        <p:nvSpPr>
          <p:cNvPr id="8" name="Wave 7"/>
          <p:cNvSpPr/>
          <p:nvPr userDrawn="1"/>
        </p:nvSpPr>
        <p:spPr>
          <a:xfrm>
            <a:off x="-3175" y="557213"/>
            <a:ext cx="9147175"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9" name="Title Placeholder 1"/>
          <p:cNvSpPr>
            <a:spLocks noGrp="1"/>
          </p:cNvSpPr>
          <p:nvPr>
            <p:ph type="title" hasCustomPrompt="1"/>
          </p:nvPr>
        </p:nvSpPr>
        <p:spPr bwMode="auto">
          <a:xfrm>
            <a:off x="0" y="0"/>
            <a:ext cx="9144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1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1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19" name="Picture 18" descr="Berkeley_Lab_Logo_Smal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20"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21"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22" name="Straight Connector 21"/>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24" name="Picture 20" descr="CRD_logo_new2.png"/>
          <p:cNvPicPr>
            <a:picLocks noChangeAspect="1"/>
          </p:cNvPicPr>
          <p:nvPr userDrawn="1"/>
        </p:nvPicPr>
        <p:blipFill>
          <a:blip r:embed="rId3"/>
          <a:srcRect/>
          <a:stretch>
            <a:fillRect/>
          </a:stretch>
        </p:blipFill>
        <p:spPr bwMode="auto">
          <a:xfrm>
            <a:off x="6955181" y="6248400"/>
            <a:ext cx="988971" cy="615747"/>
          </a:xfrm>
          <a:prstGeom prst="rect">
            <a:avLst/>
          </a:prstGeom>
          <a:noFill/>
          <a:ln w="9525">
            <a:noFill/>
            <a:miter lim="800000"/>
            <a:headEnd/>
            <a:tailEnd/>
          </a:ln>
        </p:spPr>
      </p:pic>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269891"/>
            <a:ext cx="5786275" cy="1023366"/>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3104178"/>
            <a:ext cx="5786275" cy="74936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94698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50" name="Picture 49" descr="Berkeley_Lab_Logo_Small.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pic>
        <p:nvPicPr>
          <p:cNvPr id="12" name="Picture 20" descr="CRD_logo_new2.png"/>
          <p:cNvPicPr>
            <a:picLocks noChangeAspect="1"/>
          </p:cNvPicPr>
          <p:nvPr userDrawn="1"/>
        </p:nvPicPr>
        <p:blipFill>
          <a:blip r:embed="rId5"/>
          <a:srcRect/>
          <a:stretch>
            <a:fillRect/>
          </a:stretch>
        </p:blipFill>
        <p:spPr bwMode="auto">
          <a:xfrm>
            <a:off x="6955181" y="6248400"/>
            <a:ext cx="988971" cy="615747"/>
          </a:xfrm>
          <a:prstGeom prst="rect">
            <a:avLst/>
          </a:prstGeom>
          <a:noFill/>
          <a:ln w="9525">
            <a:noFill/>
            <a:miter lim="800000"/>
            <a:headEnd/>
            <a:tailEnd/>
          </a:ln>
        </p:spPr>
      </p:pic>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6293639"/>
            <a:ext cx="548640" cy="524054"/>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quarter" idx="36" hasCustomPrompt="1"/>
          </p:nvPr>
        </p:nvSpPr>
        <p:spPr>
          <a:xfrm>
            <a:off x="14288" y="5308600"/>
            <a:ext cx="3373437" cy="246063"/>
          </a:xfrm>
          <a:prstGeom prst="rect">
            <a:avLst/>
          </a:prstGeom>
        </p:spPr>
        <p:txBody>
          <a:bodyPr/>
          <a:lstStyle>
            <a:lvl1pPr>
              <a:defRPr sz="1000" baseline="0"/>
            </a:lvl1pPr>
          </a:lstStyle>
          <a:p>
            <a:pPr lvl="0"/>
            <a:r>
              <a:rPr lang="en-US" dirty="0"/>
              <a:t>Data available at (DOI):</a:t>
            </a:r>
          </a:p>
        </p:txBody>
      </p:sp>
    </p:spTree>
    <p:extLst>
      <p:ext uri="{BB962C8B-B14F-4D97-AF65-F5344CB8AC3E}">
        <p14:creationId xmlns:p14="http://schemas.microsoft.com/office/powerpoint/2010/main" val="4887226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3387840" y="3010112"/>
            <a:ext cx="5786275" cy="634945"/>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3387840" y="5295716"/>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3" name="Text Placeholder 21"/>
          <p:cNvSpPr txBox="1">
            <a:spLocks/>
          </p:cNvSpPr>
          <p:nvPr userDrawn="1"/>
        </p:nvSpPr>
        <p:spPr>
          <a:xfrm>
            <a:off x="3387840" y="2895348"/>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4"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Scientific Achievement</a:t>
            </a:r>
            <a:endParaRPr lang="en-US" dirty="0"/>
          </a:p>
        </p:txBody>
      </p:sp>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8.jpg"/><Relationship Id="rId3"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le 29"/>
          <p:cNvSpPr>
            <a:spLocks noGrp="1"/>
          </p:cNvSpPr>
          <p:nvPr>
            <p:ph type="title"/>
          </p:nvPr>
        </p:nvSpPr>
        <p:spPr>
          <a:xfrm>
            <a:off x="49389" y="16051"/>
            <a:ext cx="8949361" cy="708660"/>
          </a:xfrm>
        </p:spPr>
        <p:txBody>
          <a:bodyPr/>
          <a:lstStyle/>
          <a:p>
            <a:r>
              <a:rPr lang="en-US" sz="1600" dirty="0"/>
              <a:t>Estimating the Human Influence on Tropical Cyclone Intensity as the Climate Changes</a:t>
            </a:r>
            <a:endParaRPr lang="en-US" sz="1600" dirty="0"/>
          </a:p>
        </p:txBody>
      </p:sp>
      <p:sp>
        <p:nvSpPr>
          <p:cNvPr id="31" name="Text Placeholder 30"/>
          <p:cNvSpPr>
            <a:spLocks noGrp="1"/>
          </p:cNvSpPr>
          <p:nvPr>
            <p:ph type="body" sz="quarter" idx="26"/>
          </p:nvPr>
        </p:nvSpPr>
        <p:spPr>
          <a:xfrm>
            <a:off x="106826" y="5104779"/>
            <a:ext cx="3343471" cy="996658"/>
          </a:xfrm>
        </p:spPr>
        <p:txBody>
          <a:bodyPr/>
          <a:lstStyle/>
          <a:p>
            <a:r>
              <a:rPr lang="en-US" dirty="0"/>
              <a:t>Michael F. Wehner, Colin </a:t>
            </a:r>
            <a:r>
              <a:rPr lang="en-US" dirty="0" err="1"/>
              <a:t>Zarzycki</a:t>
            </a:r>
            <a:r>
              <a:rPr lang="en-US" dirty="0"/>
              <a:t>, Christina </a:t>
            </a:r>
            <a:r>
              <a:rPr lang="en-US" dirty="0" err="1"/>
              <a:t>Patricola</a:t>
            </a:r>
            <a:r>
              <a:rPr lang="en-US" dirty="0"/>
              <a:t> (2018) Estimating the human influence on tropical cyclone intensity as the climate changes. To appear as book chapter in </a:t>
            </a:r>
            <a:r>
              <a:rPr lang="en-US" i="1" dirty="0"/>
              <a:t>Hurricane Risk (2018)</a:t>
            </a:r>
            <a:r>
              <a:rPr lang="en-US" dirty="0"/>
              <a:t>, Jennifer Collins and Kevin Walsh, editors.</a:t>
            </a:r>
          </a:p>
        </p:txBody>
      </p:sp>
      <p:sp>
        <p:nvSpPr>
          <p:cNvPr id="32" name="Text Placeholder 31"/>
          <p:cNvSpPr>
            <a:spLocks noGrp="1"/>
          </p:cNvSpPr>
          <p:nvPr>
            <p:ph type="body" sz="quarter" idx="30"/>
          </p:nvPr>
        </p:nvSpPr>
        <p:spPr>
          <a:xfrm>
            <a:off x="3178034" y="1025494"/>
            <a:ext cx="5820716" cy="2637862"/>
          </a:xfrm>
        </p:spPr>
        <p:txBody>
          <a:bodyPr/>
          <a:lstStyle/>
          <a:p>
            <a:r>
              <a:rPr lang="en-US" sz="1400" dirty="0"/>
              <a:t>Quantifying the human influence on individual extreme weather events is a new and rapidly developing science. Understanding the influence of climate change on tropical cyclones poses special challenges due to their intensities and scales. We present a method designed to overcome these challenges using high-resolution hindcasts of individual tropical cyclones under their actual large-scale meteorological conditions, counterfactual conditions without human influences on the climate system, and scenarios of increased climate change. </a:t>
            </a:r>
          </a:p>
          <a:p>
            <a:pPr>
              <a:lnSpc>
                <a:spcPct val="110000"/>
              </a:lnSpc>
            </a:pPr>
            <a:endParaRPr lang="en-US" sz="1400" dirty="0"/>
          </a:p>
        </p:txBody>
      </p:sp>
      <p:sp>
        <p:nvSpPr>
          <p:cNvPr id="34" name="Text Placeholder 33"/>
          <p:cNvSpPr>
            <a:spLocks noGrp="1"/>
          </p:cNvSpPr>
          <p:nvPr>
            <p:ph type="body" sz="quarter" idx="34"/>
          </p:nvPr>
        </p:nvSpPr>
        <p:spPr>
          <a:xfrm>
            <a:off x="3178035" y="3178058"/>
            <a:ext cx="5725678" cy="1253334"/>
          </a:xfrm>
        </p:spPr>
        <p:txBody>
          <a:bodyPr/>
          <a:lstStyle/>
          <a:p>
            <a:r>
              <a:rPr lang="en-US" sz="1400" dirty="0"/>
              <a:t>We present a hierarchy of event attribution methodologies that are designed for different purposes. The hindcast attribution </a:t>
            </a:r>
            <a:r>
              <a:rPr lang="en-US" sz="1400" smtClean="0"/>
              <a:t>method was </a:t>
            </a:r>
            <a:r>
              <a:rPr lang="en-US" sz="1400" dirty="0"/>
              <a:t>first introduced by us in our attribution study of September 2013 floods in Colorado (Pall et al. 2017). In this book chapter, we illustrate the nuances via two studies of Typhoon </a:t>
            </a:r>
            <a:r>
              <a:rPr lang="en-US" sz="1400" dirty="0" err="1"/>
              <a:t>Haiyan</a:t>
            </a:r>
            <a:r>
              <a:rPr lang="en-US" sz="1400" dirty="0"/>
              <a:t>. This work forms the basis of our upcoming Nature paper examining the human influence on Katrina, Maria, Irma and 12 other storms (</a:t>
            </a:r>
            <a:r>
              <a:rPr lang="en-US" sz="1400" dirty="0" err="1"/>
              <a:t>Patricola</a:t>
            </a:r>
            <a:r>
              <a:rPr lang="en-US" sz="1400" dirty="0"/>
              <a:t> and Wehner 2018). It also provided the framework for our recent forecast of an anthropogenic global warming induced 50% increase in precipitation during Hurricane Florence.</a:t>
            </a:r>
          </a:p>
          <a:p>
            <a:pPr>
              <a:lnSpc>
                <a:spcPct val="110000"/>
              </a:lnSpc>
            </a:pPr>
            <a:endParaRPr lang="en-US" sz="1200" dirty="0"/>
          </a:p>
        </p:txBody>
      </p:sp>
      <p:sp>
        <p:nvSpPr>
          <p:cNvPr id="35" name="Text Placeholder 34"/>
          <p:cNvSpPr>
            <a:spLocks noGrp="1"/>
          </p:cNvSpPr>
          <p:nvPr>
            <p:ph type="body" sz="quarter" idx="35"/>
          </p:nvPr>
        </p:nvSpPr>
        <p:spPr>
          <a:xfrm>
            <a:off x="3450296" y="5585009"/>
            <a:ext cx="5548454" cy="654923"/>
          </a:xfrm>
        </p:spPr>
        <p:txBody>
          <a:bodyPr>
            <a:noAutofit/>
          </a:bodyPr>
          <a:lstStyle/>
          <a:p>
            <a:pPr marL="0" indent="0">
              <a:buNone/>
            </a:pPr>
            <a:r>
              <a:rPr lang="en-US" sz="1300" dirty="0" smtClean="0"/>
              <a:t>It is now possible to attribute </a:t>
            </a:r>
            <a:r>
              <a:rPr lang="en-US" sz="1300" dirty="0" smtClean="0"/>
              <a:t>the human influence on the intensity and precipitation of individual hurricanes, if any. Attribution statements are conditional, in the sense that no statement is made about cyclogenesis.</a:t>
            </a:r>
            <a:endParaRPr lang="en-US" sz="1200" dirty="0"/>
          </a:p>
        </p:txBody>
      </p:sp>
      <p:sp>
        <p:nvSpPr>
          <p:cNvPr id="3" name="TextBox 2"/>
          <p:cNvSpPr txBox="1"/>
          <p:nvPr/>
        </p:nvSpPr>
        <p:spPr>
          <a:xfrm>
            <a:off x="49389" y="3584884"/>
            <a:ext cx="3485444" cy="1384995"/>
          </a:xfrm>
          <a:prstGeom prst="rect">
            <a:avLst/>
          </a:prstGeom>
          <a:noFill/>
        </p:spPr>
        <p:txBody>
          <a:bodyPr wrap="square" rtlCol="0">
            <a:spAutoFit/>
          </a:bodyPr>
          <a:lstStyle/>
          <a:p>
            <a:r>
              <a:rPr lang="en-US" sz="1200" dirty="0"/>
              <a:t>The observed (black) and 10-member ensemble mean of WRF simulated Hurricane Floyd storm tracks under actual (blue) and RCP4.5 (cyan), RCP6.0 (red), and RCP8.5 (magenta) future (2080-2100) conditions. Observations are from the Revised Hurricane Database (HURDAT2, Landsea et al., 2004; Landsea and Franklin, 2013).</a:t>
            </a:r>
          </a:p>
        </p:txBody>
      </p:sp>
      <p:pic>
        <p:nvPicPr>
          <p:cNvPr id="9" name="Content Placeholder 5"/>
          <p:cNvPicPr>
            <a:picLocks noGrp="1" noChangeAspect="1"/>
          </p:cNvPicPr>
          <p:nvPr>
            <p:ph sz="quarter" idx="31"/>
          </p:nvPr>
        </p:nvPicPr>
        <p:blipFill>
          <a:blip r:embed="rId2">
            <a:extLst>
              <a:ext uri="{28A0092B-C50C-407E-A947-70E740481C1C}">
                <a14:useLocalDpi xmlns:a14="http://schemas.microsoft.com/office/drawing/2010/main" val="0"/>
              </a:ext>
            </a:extLst>
          </a:blip>
          <a:stretch>
            <a:fillRect/>
          </a:stretch>
        </p:blipFill>
        <p:spPr>
          <a:xfrm>
            <a:off x="6398784" y="6341211"/>
            <a:ext cx="418560" cy="411405"/>
          </a:xfrm>
        </p:spPr>
      </p:pic>
      <p:pic>
        <p:nvPicPr>
          <p:cNvPr id="11" name="Picture 10"/>
          <p:cNvPicPr/>
          <p:nvPr/>
        </p:nvPicPr>
        <p:blipFill>
          <a:blip r:embed="rId3">
            <a:extLst>
              <a:ext uri="{28A0092B-C50C-407E-A947-70E740481C1C}">
                <a14:useLocalDpi xmlns:a14="http://schemas.microsoft.com/office/drawing/2010/main" val="0"/>
              </a:ext>
            </a:extLst>
          </a:blip>
          <a:stretch>
            <a:fillRect/>
          </a:stretch>
        </p:blipFill>
        <p:spPr>
          <a:xfrm>
            <a:off x="-86336" y="833861"/>
            <a:ext cx="3536633" cy="2538931"/>
          </a:xfrm>
          <a:prstGeom prst="rect">
            <a:avLst/>
          </a:prstGeom>
        </p:spPr>
      </p:pic>
    </p:spTree>
    <p:extLst>
      <p:ext uri="{BB962C8B-B14F-4D97-AF65-F5344CB8AC3E}">
        <p14:creationId xmlns:p14="http://schemas.microsoft.com/office/powerpoint/2010/main" val="2093965413"/>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2676</TotalTime>
  <Words>359</Words>
  <Application>Microsoft Macintosh PowerPoint</Application>
  <PresentationFormat>On-screen Show (4:3)</PresentationFormat>
  <Paragraphs>6</Paragraphs>
  <Slides>1</Slides>
  <Notes>0</Notes>
  <HiddenSlides>0</HiddenSlides>
  <MMClips>0</MMClip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Other EESA Highlights (not DOE-SC)</vt:lpstr>
      <vt:lpstr>DOE-SC EESA Highlights</vt:lpstr>
      <vt:lpstr>Estimating the Human Influence on Tropical Cyclone Intensity as the Climate Changes</vt:lpstr>
    </vt:vector>
  </TitlesOfParts>
  <Company>LBNL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Michael Wehner</cp:lastModifiedBy>
  <cp:revision>127</cp:revision>
  <dcterms:created xsi:type="dcterms:W3CDTF">2016-02-10T19:06:12Z</dcterms:created>
  <dcterms:modified xsi:type="dcterms:W3CDTF">2018-09-28T22:02:31Z</dcterms:modified>
</cp:coreProperties>
</file>