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541" autoAdjust="0"/>
  </p:normalViewPr>
  <p:slideViewPr>
    <p:cSldViewPr snapToGrid="0" snapToObjects="1">
      <p:cViewPr varScale="1">
        <p:scale>
          <a:sx n="119" d="100"/>
          <a:sy n="119" d="100"/>
        </p:scale>
        <p:origin x="1656" y="192"/>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3/28/18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3/28/18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269891"/>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3104178"/>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pic>
        <p:nvPicPr>
          <p:cNvPr id="12" name="Picture 20" descr="CRD_logo_new2.png"/>
          <p:cNvPicPr>
            <a:picLocks noChangeAspect="1"/>
          </p:cNvPicPr>
          <p:nvPr userDrawn="1"/>
        </p:nvPicPr>
        <p:blipFill>
          <a:blip r:embed="rId5"/>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3010112"/>
            <a:ext cx="5786275" cy="63494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1893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3658405"/>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4534399" y="782639"/>
            <a:ext cx="4639716"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09259"/>
            <a:ext cx="8949361" cy="708660"/>
          </a:xfrm>
        </p:spPr>
        <p:txBody>
          <a:bodyPr/>
          <a:lstStyle/>
          <a:p>
            <a:r>
              <a:rPr lang="en-US" sz="1600" dirty="0"/>
              <a:t>Extremely hot days in the recent past: </a:t>
            </a:r>
            <a:r>
              <a:rPr lang="en-US" sz="1600" i="1" dirty="0"/>
              <a:t>chance</a:t>
            </a:r>
            <a:r>
              <a:rPr lang="en-US" sz="1600" dirty="0"/>
              <a:t> or </a:t>
            </a:r>
            <a:r>
              <a:rPr lang="en-US" sz="1600" i="1" dirty="0"/>
              <a:t>long term change</a:t>
            </a:r>
            <a:r>
              <a:rPr lang="en-US" sz="1600" dirty="0"/>
              <a:t>? </a:t>
            </a:r>
          </a:p>
        </p:txBody>
      </p:sp>
      <p:sp>
        <p:nvSpPr>
          <p:cNvPr id="31" name="Text Placeholder 30"/>
          <p:cNvSpPr>
            <a:spLocks noGrp="1"/>
          </p:cNvSpPr>
          <p:nvPr>
            <p:ph type="body" sz="quarter" idx="26"/>
          </p:nvPr>
        </p:nvSpPr>
        <p:spPr>
          <a:xfrm>
            <a:off x="106826" y="5104779"/>
            <a:ext cx="3343471" cy="996658"/>
          </a:xfrm>
        </p:spPr>
        <p:txBody>
          <a:bodyPr/>
          <a:lstStyle/>
          <a:p>
            <a:r>
              <a:rPr lang="en-US" dirty="0"/>
              <a:t>Michael Wehner, </a:t>
            </a:r>
            <a:r>
              <a:rPr lang="en-US" dirty="0" err="1"/>
              <a:t>Dáithí</a:t>
            </a:r>
            <a:r>
              <a:rPr lang="en-US" dirty="0"/>
              <a:t> Stone, Hideo </a:t>
            </a:r>
            <a:r>
              <a:rPr lang="en-US" dirty="0" err="1"/>
              <a:t>Shiogama</a:t>
            </a:r>
            <a:r>
              <a:rPr lang="en-US" dirty="0"/>
              <a:t>, </a:t>
            </a:r>
            <a:r>
              <a:rPr lang="en-US" dirty="0" err="1"/>
              <a:t>Piotr</a:t>
            </a:r>
            <a:r>
              <a:rPr lang="en-US" dirty="0"/>
              <a:t> </a:t>
            </a:r>
            <a:r>
              <a:rPr lang="en-US" dirty="0" err="1"/>
              <a:t>Wolski</a:t>
            </a:r>
            <a:r>
              <a:rPr lang="en-US" dirty="0"/>
              <a:t>, Andrew </a:t>
            </a:r>
            <a:r>
              <a:rPr lang="en-US" dirty="0" err="1"/>
              <a:t>Ciavarella</a:t>
            </a:r>
            <a:r>
              <a:rPr lang="en-US" dirty="0"/>
              <a:t>, </a:t>
            </a:r>
            <a:r>
              <a:rPr lang="en-US" dirty="0" err="1"/>
              <a:t>Nikolaos</a:t>
            </a:r>
            <a:r>
              <a:rPr lang="en-US" dirty="0"/>
              <a:t> </a:t>
            </a:r>
            <a:r>
              <a:rPr lang="en-US" dirty="0" err="1"/>
              <a:t>Christidis</a:t>
            </a:r>
            <a:r>
              <a:rPr lang="en-US" dirty="0"/>
              <a:t>, </a:t>
            </a:r>
            <a:r>
              <a:rPr lang="en-US" dirty="0" err="1"/>
              <a:t>Harinarayan</a:t>
            </a:r>
            <a:r>
              <a:rPr lang="en-US" dirty="0"/>
              <a:t> Krishnan (2018) Early 21</a:t>
            </a:r>
            <a:r>
              <a:rPr lang="en-US" baseline="30000" dirty="0"/>
              <a:t>st</a:t>
            </a:r>
            <a:r>
              <a:rPr lang="en-US" dirty="0"/>
              <a:t> century anthropogenic changes in extremely hot days as simulated by the C20C+ Detection and Attribution multi-model ensemble. To appear in </a:t>
            </a:r>
            <a:r>
              <a:rPr lang="en-US" i="1" dirty="0"/>
              <a:t>Weather and Climate Extremes</a:t>
            </a:r>
            <a:r>
              <a:rPr lang="en-US" dirty="0"/>
              <a:t> special C20C+ issue.</a:t>
            </a:r>
          </a:p>
        </p:txBody>
      </p:sp>
      <p:sp>
        <p:nvSpPr>
          <p:cNvPr id="32" name="Text Placeholder 31"/>
          <p:cNvSpPr>
            <a:spLocks noGrp="1"/>
          </p:cNvSpPr>
          <p:nvPr>
            <p:ph type="body" sz="quarter" idx="30"/>
          </p:nvPr>
        </p:nvSpPr>
        <p:spPr>
          <a:xfrm>
            <a:off x="4299632" y="1084284"/>
            <a:ext cx="4604079" cy="2445933"/>
          </a:xfrm>
        </p:spPr>
        <p:txBody>
          <a:bodyPr/>
          <a:lstStyle/>
          <a:p>
            <a:r>
              <a:rPr lang="en-US" sz="1400" dirty="0"/>
              <a:t>We examine the effect of the 20</a:t>
            </a:r>
            <a:r>
              <a:rPr lang="en-US" sz="1400" baseline="30000" dirty="0"/>
              <a:t>th</a:t>
            </a:r>
            <a:r>
              <a:rPr lang="en-US" sz="1400" dirty="0"/>
              <a:t> and recent 21</a:t>
            </a:r>
            <a:r>
              <a:rPr lang="en-US" sz="1400" baseline="30000" dirty="0"/>
              <a:t>st</a:t>
            </a:r>
            <a:r>
              <a:rPr lang="en-US" sz="1400" dirty="0"/>
              <a:t> century changes in climate forcing on high temperature extremes as simulated by four global atmospheric general circulation models submitted to the </a:t>
            </a:r>
            <a:r>
              <a:rPr lang="en-US" sz="1400" i="1" dirty="0"/>
              <a:t>Climate of the 20</a:t>
            </a:r>
            <a:r>
              <a:rPr lang="en-US" sz="1400" i="1" baseline="30000" dirty="0"/>
              <a:t>th</a:t>
            </a:r>
            <a:r>
              <a:rPr lang="en-US" sz="1400" i="1" dirty="0"/>
              <a:t> Century Plus Detection and Attribution (C20C+) </a:t>
            </a:r>
            <a:r>
              <a:rPr lang="en-US" sz="1400" dirty="0"/>
              <a:t>project. </a:t>
            </a:r>
          </a:p>
          <a:p>
            <a:r>
              <a:rPr lang="en-US" sz="1400" dirty="0"/>
              <a:t>We find that most regions experience increases in the frequency and intensity of extremely hot three day periods, but anthropogenic sulfate aerosol forcing can locally decrease these measures of heat waves in some models.</a:t>
            </a:r>
          </a:p>
          <a:p>
            <a:endParaRPr lang="en-US" sz="1400" dirty="0"/>
          </a:p>
        </p:txBody>
      </p:sp>
      <p:sp>
        <p:nvSpPr>
          <p:cNvPr id="34" name="Text Placeholder 33"/>
          <p:cNvSpPr>
            <a:spLocks noGrp="1"/>
          </p:cNvSpPr>
          <p:nvPr>
            <p:ph type="body" sz="quarter" idx="34"/>
          </p:nvPr>
        </p:nvSpPr>
        <p:spPr>
          <a:xfrm>
            <a:off x="3387841" y="3957716"/>
            <a:ext cx="5515871" cy="791142"/>
          </a:xfrm>
        </p:spPr>
        <p:txBody>
          <a:bodyPr/>
          <a:lstStyle/>
          <a:p>
            <a:r>
              <a:rPr lang="en-US" sz="1400" dirty="0"/>
              <a:t>A principal finding is that model treatments of atmospheric aerosols, which is not specified in the C20C+ experimental design, can have large localized influences on the magnitude and even sign of the anthropogenic change in extreme high temperature events. </a:t>
            </a:r>
            <a:endParaRPr lang="en-US" sz="1200" dirty="0"/>
          </a:p>
        </p:txBody>
      </p:sp>
      <p:sp>
        <p:nvSpPr>
          <p:cNvPr id="35" name="Text Placeholder 34"/>
          <p:cNvSpPr>
            <a:spLocks noGrp="1"/>
          </p:cNvSpPr>
          <p:nvPr>
            <p:ph type="body" sz="quarter" idx="35"/>
          </p:nvPr>
        </p:nvSpPr>
        <p:spPr>
          <a:xfrm>
            <a:off x="3450296" y="5254547"/>
            <a:ext cx="5693704" cy="1000985"/>
          </a:xfrm>
        </p:spPr>
        <p:txBody>
          <a:bodyPr>
            <a:noAutofit/>
          </a:bodyPr>
          <a:lstStyle/>
          <a:p>
            <a:pPr marL="182880" indent="-182880">
              <a:lnSpc>
                <a:spcPct val="110000"/>
              </a:lnSpc>
              <a:spcBef>
                <a:spcPts val="0"/>
              </a:spcBef>
              <a:buFont typeface="Arial"/>
              <a:buChar char="•"/>
            </a:pPr>
            <a:r>
              <a:rPr lang="en-US" sz="1300" dirty="0"/>
              <a:t>We analyzed daily maximum temperature output from 4 global climate models</a:t>
            </a:r>
          </a:p>
          <a:p>
            <a:pPr marL="182880" indent="-182880">
              <a:lnSpc>
                <a:spcPct val="110000"/>
              </a:lnSpc>
              <a:spcBef>
                <a:spcPts val="0"/>
              </a:spcBef>
              <a:buFont typeface="Arial"/>
              <a:buChar char="•"/>
            </a:pPr>
            <a:r>
              <a:rPr lang="en-US" sz="1300" dirty="0"/>
              <a:t>We applied a stationary Generalized Extreme Value statistical technique.</a:t>
            </a:r>
          </a:p>
          <a:p>
            <a:r>
              <a:rPr lang="en-US" sz="1300" dirty="0"/>
              <a:t>Data are available at </a:t>
            </a:r>
            <a:r>
              <a:rPr lang="en-US" sz="1200" dirty="0" err="1"/>
              <a:t>www.portal.nersc.gov</a:t>
            </a:r>
            <a:r>
              <a:rPr lang="en-US" sz="1200" dirty="0"/>
              <a:t>/c20c</a:t>
            </a:r>
          </a:p>
        </p:txBody>
      </p:sp>
      <p:sp>
        <p:nvSpPr>
          <p:cNvPr id="3" name="TextBox 2"/>
          <p:cNvSpPr txBox="1"/>
          <p:nvPr/>
        </p:nvSpPr>
        <p:spPr>
          <a:xfrm>
            <a:off x="49389" y="3764506"/>
            <a:ext cx="3485444" cy="1384995"/>
          </a:xfrm>
          <a:prstGeom prst="rect">
            <a:avLst/>
          </a:prstGeom>
          <a:noFill/>
        </p:spPr>
        <p:txBody>
          <a:bodyPr wrap="square" rtlCol="0">
            <a:spAutoFit/>
          </a:bodyPr>
          <a:lstStyle/>
          <a:p>
            <a:pPr algn="ctr"/>
            <a:r>
              <a:rPr lang="en-US" sz="1200" dirty="0"/>
              <a:t>The natural logarithm of the Risk Ratio, </a:t>
            </a:r>
            <a:r>
              <a:rPr lang="en-US" sz="1200" i="1" dirty="0" err="1"/>
              <a:t>ln</a:t>
            </a:r>
            <a:r>
              <a:rPr lang="en-US" sz="1200" i="1" dirty="0"/>
              <a:t>(RR),</a:t>
            </a:r>
            <a:r>
              <a:rPr lang="en-US" sz="1200" dirty="0"/>
              <a:t> between the actual and counterfactual C20C+ D&amp;A simulations for the temperature values associated with the 20 year return value of the counterfactual simulations. Upper left: UCT-CSAG HadAM3P-N96. Upper right: MOHC HadGEM3-A-N216. Lower left: MIROC5. Lower right: LBNL fvCAM5.1. </a:t>
            </a:r>
          </a:p>
        </p:txBody>
      </p:sp>
      <p:pic>
        <p:nvPicPr>
          <p:cNvPr id="9" name="Content Placeholder 5"/>
          <p:cNvPicPr>
            <a:picLocks noGrp="1" noChangeAspect="1"/>
          </p:cNvPicPr>
          <p:nvPr>
            <p:ph sz="quarter" idx="31"/>
          </p:nvPr>
        </p:nvPicPr>
        <p:blipFill>
          <a:blip r:embed="rId2">
            <a:extLst>
              <a:ext uri="{28A0092B-C50C-407E-A947-70E740481C1C}">
                <a14:useLocalDpi xmlns:a14="http://schemas.microsoft.com/office/drawing/2010/main" val="0"/>
              </a:ext>
            </a:extLst>
          </a:blip>
          <a:stretch>
            <a:fillRect/>
          </a:stretch>
        </p:blipFill>
        <p:spPr>
          <a:xfrm>
            <a:off x="6398784" y="6341211"/>
            <a:ext cx="418560" cy="411405"/>
          </a:xfrm>
        </p:spPr>
      </p:pic>
      <p:pic>
        <p:nvPicPr>
          <p:cNvPr id="11" name="Picture 10"/>
          <p:cNvPicPr/>
          <p:nvPr/>
        </p:nvPicPr>
        <p:blipFill>
          <a:blip r:embed="rId3"/>
          <a:stretch>
            <a:fillRect/>
          </a:stretch>
        </p:blipFill>
        <p:spPr bwMode="auto">
          <a:xfrm>
            <a:off x="106826" y="817919"/>
            <a:ext cx="4355935" cy="2904228"/>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2659</TotalTime>
  <Words>290</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Extremely hot days in the recent past: chance or long term change? </vt:lpstr>
    </vt:vector>
  </TitlesOfParts>
  <Company>LBNL</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Travis O'Brien</cp:lastModifiedBy>
  <cp:revision>127</cp:revision>
  <dcterms:created xsi:type="dcterms:W3CDTF">2016-02-10T19:06:12Z</dcterms:created>
  <dcterms:modified xsi:type="dcterms:W3CDTF">2018-03-28T18:44:42Z</dcterms:modified>
</cp:coreProperties>
</file>