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2"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cmAuthor id="2" name="William D Collins" initials="WDC [2]" lastIdx="1" clrIdx="1"/>
  <p:cmAuthor id="3" name="William D Collins" initials="WDC [3]" lastIdx="1" clrIdx="2"/>
  <p:cmAuthor id="4" name="William D Collins" initials="WDC [4]" lastIdx="1" clrIdx="3"/>
  <p:cmAuthor id="5" name="William D Collins" initials="WDC [5]" lastIdx="1" clrIdx="4"/>
  <p:cmAuthor id="6" name="William D Collins" initials="WDC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6" autoAdjust="0"/>
    <p:restoredTop sz="94574" autoAdjust="0"/>
  </p:normalViewPr>
  <p:slideViewPr>
    <p:cSldViewPr snapToGrid="0" snapToObjects="1">
      <p:cViewPr varScale="1">
        <p:scale>
          <a:sx n="112" d="100"/>
          <a:sy n="112" d="100"/>
        </p:scale>
        <p:origin x="918" y="96"/>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9/21/2020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9/21/2020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50" name="Picture 49"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3" name="Straight Connector 2"/>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14" name="Picture 20" descr="CRD_logo_new2.png"/>
          <p:cNvPicPr>
            <a:picLocks noChangeAspect="1"/>
          </p:cNvPicPr>
          <p:nvPr userDrawn="1"/>
        </p:nvPicPr>
        <p:blipFill>
          <a:blip r:embed="rId3"/>
          <a:srcRect/>
          <a:stretch>
            <a:fillRect/>
          </a:stretch>
        </p:blipFill>
        <p:spPr bwMode="auto">
          <a:xfrm>
            <a:off x="6955181" y="6248400"/>
            <a:ext cx="988971" cy="615747"/>
          </a:xfrm>
          <a:prstGeom prst="rect">
            <a:avLst/>
          </a:prstGeom>
          <a:noFill/>
          <a:ln w="9525">
            <a:noFill/>
            <a:miter lim="800000"/>
            <a:headEnd/>
            <a:tailEnd/>
          </a:ln>
        </p:spPr>
      </p:pic>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0" y="330200"/>
            <a:ext cx="9140825"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4" name="Wave 3"/>
          <p:cNvSpPr/>
          <p:nvPr userDrawn="1"/>
        </p:nvSpPr>
        <p:spPr>
          <a:xfrm>
            <a:off x="3175" y="311150"/>
            <a:ext cx="9140825"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5" name="Wave 4"/>
          <p:cNvSpPr/>
          <p:nvPr userDrawn="1"/>
        </p:nvSpPr>
        <p:spPr>
          <a:xfrm>
            <a:off x="0" y="263525"/>
            <a:ext cx="9140825"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6" name="Wave 5"/>
          <p:cNvSpPr/>
          <p:nvPr userDrawn="1"/>
        </p:nvSpPr>
        <p:spPr>
          <a:xfrm>
            <a:off x="0" y="65088"/>
            <a:ext cx="9144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7" name="Rectangle 6"/>
          <p:cNvSpPr/>
          <p:nvPr userDrawn="1"/>
        </p:nvSpPr>
        <p:spPr>
          <a:xfrm>
            <a:off x="0" y="0"/>
            <a:ext cx="9144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dirty="0">
              <a:solidFill>
                <a:prstClr val="white"/>
              </a:solidFill>
            </a:endParaRPr>
          </a:p>
        </p:txBody>
      </p:sp>
      <p:sp>
        <p:nvSpPr>
          <p:cNvPr id="8" name="Wave 7"/>
          <p:cNvSpPr/>
          <p:nvPr userDrawn="1"/>
        </p:nvSpPr>
        <p:spPr>
          <a:xfrm>
            <a:off x="-3175" y="557213"/>
            <a:ext cx="9147175"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9" name="Title Placeholder 1"/>
          <p:cNvSpPr>
            <a:spLocks noGrp="1"/>
          </p:cNvSpPr>
          <p:nvPr>
            <p:ph type="title" hasCustomPrompt="1"/>
          </p:nvPr>
        </p:nvSpPr>
        <p:spPr bwMode="auto">
          <a:xfrm>
            <a:off x="0" y="0"/>
            <a:ext cx="9144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19" name="Picture 18"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20"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22" name="Straight Connector 21"/>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24" name="Picture 20" descr="CRD_logo_new2.png"/>
          <p:cNvPicPr>
            <a:picLocks noChangeAspect="1"/>
          </p:cNvPicPr>
          <p:nvPr userDrawn="1"/>
        </p:nvPicPr>
        <p:blipFill>
          <a:blip r:embed="rId3"/>
          <a:srcRect/>
          <a:stretch>
            <a:fillRect/>
          </a:stretch>
        </p:blipFill>
        <p:spPr bwMode="auto">
          <a:xfrm>
            <a:off x="6955181" y="6248400"/>
            <a:ext cx="988971" cy="615747"/>
          </a:xfrm>
          <a:prstGeom prst="rect">
            <a:avLst/>
          </a:prstGeom>
          <a:noFill/>
          <a:ln w="9525">
            <a:noFill/>
            <a:miter lim="800000"/>
            <a:headEnd/>
            <a:tailEnd/>
          </a:ln>
        </p:spPr>
      </p:pic>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269891"/>
            <a:ext cx="5786275" cy="1023366"/>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3104178"/>
            <a:ext cx="5786275" cy="74936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94698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50" name="Picture 49" descr="Berkeley_Lab_Logo_Smal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pic>
        <p:nvPicPr>
          <p:cNvPr id="12" name="Picture 20" descr="CRD_logo_new2.png"/>
          <p:cNvPicPr>
            <a:picLocks noChangeAspect="1"/>
          </p:cNvPicPr>
          <p:nvPr userDrawn="1"/>
        </p:nvPicPr>
        <p:blipFill>
          <a:blip r:embed="rId5"/>
          <a:srcRect/>
          <a:stretch>
            <a:fillRect/>
          </a:stretch>
        </p:blipFill>
        <p:spPr bwMode="auto">
          <a:xfrm>
            <a:off x="6955181" y="6248400"/>
            <a:ext cx="988971" cy="615747"/>
          </a:xfrm>
          <a:prstGeom prst="rect">
            <a:avLst/>
          </a:prstGeom>
          <a:noFill/>
          <a:ln w="9525">
            <a:noFill/>
            <a:miter lim="800000"/>
            <a:headEnd/>
            <a:tailEnd/>
          </a:ln>
        </p:spPr>
      </p:pic>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5960576" y="6293639"/>
            <a:ext cx="548640" cy="52405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sz="quarter" idx="36" hasCustomPrompt="1"/>
          </p:nvPr>
        </p:nvSpPr>
        <p:spPr>
          <a:xfrm>
            <a:off x="14288" y="5308600"/>
            <a:ext cx="3373437" cy="246063"/>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3387840" y="3906839"/>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6" name="Text Placeholder 21"/>
          <p:cNvSpPr txBox="1">
            <a:spLocks/>
          </p:cNvSpPr>
          <p:nvPr userDrawn="1"/>
        </p:nvSpPr>
        <p:spPr>
          <a:xfrm>
            <a:off x="3387840" y="3010112"/>
            <a:ext cx="5786275" cy="634945"/>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7"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387840" y="4141177"/>
            <a:ext cx="5786276"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3" name="Text Placeholder 21"/>
          <p:cNvSpPr txBox="1">
            <a:spLocks/>
          </p:cNvSpPr>
          <p:nvPr userDrawn="1"/>
        </p:nvSpPr>
        <p:spPr>
          <a:xfrm>
            <a:off x="3387840" y="2763377"/>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Scientific Achievement</a:t>
            </a:r>
            <a:endParaRPr lang="en-US" dirty="0"/>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49389" y="16051"/>
            <a:ext cx="8949361" cy="708660"/>
          </a:xfrm>
        </p:spPr>
        <p:txBody>
          <a:bodyPr/>
          <a:lstStyle/>
          <a:p>
            <a:r>
              <a:rPr lang="en-US" sz="1800" dirty="0"/>
              <a:t>­­­­Characterization of long period return values of extreme daily temperature and precipitation in the CMIP6 models: Part 2, projections of future change.</a:t>
            </a:r>
          </a:p>
        </p:txBody>
      </p:sp>
      <p:sp>
        <p:nvSpPr>
          <p:cNvPr id="31" name="Text Placeholder 30"/>
          <p:cNvSpPr>
            <a:spLocks noGrp="1"/>
          </p:cNvSpPr>
          <p:nvPr>
            <p:ph type="body" sz="quarter" idx="26"/>
          </p:nvPr>
        </p:nvSpPr>
        <p:spPr>
          <a:xfrm>
            <a:off x="3394541" y="5163016"/>
            <a:ext cx="5191898" cy="782304"/>
          </a:xfrm>
        </p:spPr>
        <p:txBody>
          <a:bodyPr/>
          <a:lstStyle/>
          <a:p>
            <a:pPr>
              <a:lnSpc>
                <a:spcPts val="1200"/>
              </a:lnSpc>
            </a:pPr>
            <a:r>
              <a:rPr lang="en-US" sz="1200" dirty="0"/>
              <a:t>Michael </a:t>
            </a:r>
            <a:r>
              <a:rPr lang="en-US" sz="1200" dirty="0" err="1"/>
              <a:t>Wehner</a:t>
            </a:r>
            <a:r>
              <a:rPr lang="en-US" sz="1200" dirty="0"/>
              <a:t> (2020) Characterization of long period return values of extreme daily temperature and precipitation in the CMIP6 models: Part 2, projections of future change. To appear in </a:t>
            </a:r>
            <a:r>
              <a:rPr lang="en-US" sz="1200" i="1" dirty="0"/>
              <a:t>Weather and Climate Extremes.</a:t>
            </a:r>
            <a:endParaRPr lang="en-US" sz="1200" dirty="0"/>
          </a:p>
        </p:txBody>
      </p:sp>
      <p:sp>
        <p:nvSpPr>
          <p:cNvPr id="32" name="Text Placeholder 31"/>
          <p:cNvSpPr>
            <a:spLocks noGrp="1"/>
          </p:cNvSpPr>
          <p:nvPr>
            <p:ph type="body" sz="quarter" idx="30"/>
          </p:nvPr>
        </p:nvSpPr>
        <p:spPr>
          <a:xfrm>
            <a:off x="3178034" y="1025494"/>
            <a:ext cx="5820716" cy="2637862"/>
          </a:xfrm>
        </p:spPr>
        <p:txBody>
          <a:bodyPr/>
          <a:lstStyle/>
          <a:p>
            <a:r>
              <a:rPr lang="en-US" sz="1400" dirty="0"/>
              <a:t>Projections of changes in extreme daily temperature and precipitation from the CMIP5 and CMIP6 climate models are framed in terms of specified global warming target temperatures rather than at specific times and under specific emissions scenarios. At their standard resolutions, there are no meaningful differences between the two generations of models in their projections of simulated extreme daily temperature and precipitation at specified global warming targets at fixed global warming levels.</a:t>
            </a:r>
          </a:p>
        </p:txBody>
      </p:sp>
      <p:sp>
        <p:nvSpPr>
          <p:cNvPr id="34" name="Text Placeholder 33"/>
          <p:cNvSpPr>
            <a:spLocks noGrp="1"/>
          </p:cNvSpPr>
          <p:nvPr>
            <p:ph type="body" sz="quarter" idx="34"/>
          </p:nvPr>
        </p:nvSpPr>
        <p:spPr>
          <a:xfrm>
            <a:off x="3178034" y="3047919"/>
            <a:ext cx="5820715" cy="1831634"/>
          </a:xfrm>
        </p:spPr>
        <p:txBody>
          <a:bodyPr/>
          <a:lstStyle/>
          <a:p>
            <a:r>
              <a:rPr lang="en-US" sz="1400" dirty="0"/>
              <a:t>This is part 2 of a two part study, the other one evaluating simulated extreme temperature and precipitation of the recent past. Taken together, we conclude that the CMIP5 and CMIP6 models are indistinguishable in their simulated extreme temperature and precipitation, in large part because model </a:t>
            </a:r>
            <a:r>
              <a:rPr lang="en-US" sz="1400"/>
              <a:t>resolution is </a:t>
            </a:r>
            <a:r>
              <a:rPr lang="en-US" sz="1400" dirty="0"/>
              <a:t>unchanged.</a:t>
            </a:r>
          </a:p>
          <a:p>
            <a:pPr>
              <a:lnSpc>
                <a:spcPct val="110000"/>
              </a:lnSpc>
            </a:pPr>
            <a:endParaRPr lang="en-US" sz="1200" dirty="0"/>
          </a:p>
        </p:txBody>
      </p:sp>
      <p:sp>
        <p:nvSpPr>
          <p:cNvPr id="35" name="Text Placeholder 34"/>
          <p:cNvSpPr>
            <a:spLocks noGrp="1"/>
          </p:cNvSpPr>
          <p:nvPr>
            <p:ph type="body" sz="quarter" idx="35"/>
          </p:nvPr>
        </p:nvSpPr>
        <p:spPr>
          <a:xfrm>
            <a:off x="3394542" y="4452676"/>
            <a:ext cx="5548453" cy="933364"/>
          </a:xfrm>
        </p:spPr>
        <p:txBody>
          <a:bodyPr>
            <a:noAutofit/>
          </a:bodyPr>
          <a:lstStyle/>
          <a:p>
            <a:pPr marL="0" indent="0">
              <a:buNone/>
            </a:pPr>
            <a:r>
              <a:rPr lang="en-US" dirty="0"/>
              <a:t>Projected future changes in selected extreme daily temperature and precipitation indices the CMIP5 and CMIP6 climate models are calculated and compared at fixed global warming levels.</a:t>
            </a:r>
          </a:p>
        </p:txBody>
      </p:sp>
      <p:sp>
        <p:nvSpPr>
          <p:cNvPr id="3" name="TextBox 2"/>
          <p:cNvSpPr txBox="1"/>
          <p:nvPr/>
        </p:nvSpPr>
        <p:spPr>
          <a:xfrm>
            <a:off x="49388" y="5759149"/>
            <a:ext cx="8180212" cy="523220"/>
          </a:xfrm>
          <a:prstGeom prst="rect">
            <a:avLst/>
          </a:prstGeom>
          <a:noFill/>
        </p:spPr>
        <p:txBody>
          <a:bodyPr wrap="square" rtlCol="0">
            <a:spAutoFit/>
          </a:bodyPr>
          <a:lstStyle/>
          <a:p>
            <a:r>
              <a:rPr lang="en-GB" sz="1400"/>
              <a:t>Figure: CMIP6 </a:t>
            </a:r>
            <a:r>
              <a:rPr lang="en-GB" sz="1400" dirty="0" err="1"/>
              <a:t>Multimodel</a:t>
            </a:r>
            <a:r>
              <a:rPr lang="en-GB" sz="1400" dirty="0"/>
              <a:t> average projected percent changes in 20 year return values of </a:t>
            </a:r>
            <a:r>
              <a:rPr lang="en-GB" sz="1400" i="1" dirty="0"/>
              <a:t>Rx1day</a:t>
            </a:r>
            <a:r>
              <a:rPr lang="en-GB" sz="1400" dirty="0"/>
              <a:t> (very wet days) at global warming levels of 1.5, 2, 3 and 4C above preindustrial values.</a:t>
            </a:r>
            <a:endParaRPr lang="en-US" sz="1400" dirty="0"/>
          </a:p>
        </p:txBody>
      </p:sp>
      <p:pic>
        <p:nvPicPr>
          <p:cNvPr id="9" name="Content Placeholder 5"/>
          <p:cNvPicPr>
            <a:picLocks noGrp="1" noChangeAspect="1"/>
          </p:cNvPicPr>
          <p:nvPr>
            <p:ph sz="quarter" idx="31"/>
          </p:nvPr>
        </p:nvPicPr>
        <p:blipFill>
          <a:blip r:embed="rId2">
            <a:extLst>
              <a:ext uri="{28A0092B-C50C-407E-A947-70E740481C1C}">
                <a14:useLocalDpi xmlns:a14="http://schemas.microsoft.com/office/drawing/2010/main" val="0"/>
              </a:ext>
            </a:extLst>
          </a:blip>
          <a:stretch>
            <a:fillRect/>
          </a:stretch>
        </p:blipFill>
        <p:spPr>
          <a:xfrm>
            <a:off x="6398784" y="6341211"/>
            <a:ext cx="418560" cy="411405"/>
          </a:xfrm>
        </p:spPr>
      </p:pic>
      <p:pic>
        <p:nvPicPr>
          <p:cNvPr id="5" name="Picture 4">
            <a:extLst>
              <a:ext uri="{FF2B5EF4-FFF2-40B4-BE49-F238E27FC236}">
                <a16:creationId xmlns:a16="http://schemas.microsoft.com/office/drawing/2014/main" id="{F2CD0EF6-B3A6-8941-8D30-E1E083E56C1C}"/>
              </a:ext>
            </a:extLst>
          </p:cNvPr>
          <p:cNvPicPr>
            <a:picLocks noChangeAspect="1"/>
          </p:cNvPicPr>
          <p:nvPr/>
        </p:nvPicPr>
        <p:blipFill>
          <a:blip r:embed="rId3"/>
          <a:stretch>
            <a:fillRect/>
          </a:stretch>
        </p:blipFill>
        <p:spPr>
          <a:xfrm>
            <a:off x="243179" y="759898"/>
            <a:ext cx="2843462" cy="5016434"/>
          </a:xfrm>
          <a:prstGeom prst="rect">
            <a:avLst/>
          </a:prstGeom>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2761</TotalTime>
  <Words>255</Words>
  <Application>Microsoft Office PowerPoint</Application>
  <PresentationFormat>On-screen Show (4:3)</PresentationFormat>
  <Paragraphs>6</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Other EESA Highlights (not DOE-SC)</vt:lpstr>
      <vt:lpstr>DOE-SC EESA Highlights</vt:lpstr>
      <vt:lpstr>­­­­Characterization of long period return values of extreme daily temperature and precipitation in the CMIP6 models: Part 2, projections of future change.</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Wasem, Michael</cp:lastModifiedBy>
  <cp:revision>138</cp:revision>
  <dcterms:created xsi:type="dcterms:W3CDTF">2016-02-10T19:06:12Z</dcterms:created>
  <dcterms:modified xsi:type="dcterms:W3CDTF">2020-09-21T23:32:36Z</dcterms:modified>
</cp:coreProperties>
</file>