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68" autoAdjust="0"/>
    <p:restoredTop sz="94625" autoAdjust="0"/>
  </p:normalViewPr>
  <p:slideViewPr>
    <p:cSldViewPr>
      <p:cViewPr varScale="1">
        <p:scale>
          <a:sx n="70" d="100"/>
          <a:sy n="70" d="100"/>
        </p:scale>
        <p:origin x="6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4/28/2020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/>
              <a:t>http://www.pnnl.gov/science/highlights/highlights.asp?division=749</a:t>
            </a:r>
          </a:p>
        </p:txBody>
      </p:sp>
    </p:spTree>
    <p:extLst>
      <p:ext uri="{BB962C8B-B14F-4D97-AF65-F5344CB8AC3E}">
        <p14:creationId xmlns:p14="http://schemas.microsoft.com/office/powerpoint/2010/main" val="2729682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4/28/2020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4/28/2020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4/28/2020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4/28/2020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4/28/2020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4/28/2020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onlinelibrary.wiley.com/doi/abs/10.1029/2019GB006264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52398" y="1143000"/>
            <a:ext cx="4310668" cy="5586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Use machine learning to investigate global scale patterns of annual soil respiration and provide new insight into the sources of its prediction uncertainty.</a:t>
            </a:r>
            <a:endParaRPr lang="en-US" sz="1400" b="1" dirty="0">
              <a:solidFill>
                <a:prstClr val="black"/>
              </a:solidFill>
            </a:endParaRPr>
          </a:p>
          <a:p>
            <a:pPr marL="231775" indent="-231775" algn="ctr">
              <a:spcBef>
                <a:spcPct val="15000"/>
              </a:spcBef>
              <a:defRPr/>
            </a:pPr>
            <a:endParaRPr lang="en-US" sz="1400" b="1" dirty="0">
              <a:solidFill>
                <a:prstClr val="black"/>
              </a:solidFill>
            </a:endParaRP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Use a comprehensive and customized database on soil-to-atmosphere CO</a:t>
            </a:r>
            <a:r>
              <a:rPr lang="en-US" sz="1400" baseline="-25000" dirty="0">
                <a:solidFill>
                  <a:prstClr val="black"/>
                </a:solidFill>
              </a:rPr>
              <a:t>2 </a:t>
            </a:r>
            <a:r>
              <a:rPr lang="en-US" sz="1400" dirty="0">
                <a:solidFill>
                  <a:prstClr val="black"/>
                </a:solidFill>
              </a:rPr>
              <a:t>flux (soil respiration) measured over 50 years.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Identify most important predictors using Random Forest and a quantile regression forest model.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Conduct spatial predictions of fluxes and associated uncertainties produced at very high spatial resolution (1 km</a:t>
            </a:r>
            <a:r>
              <a:rPr lang="en-US" sz="1400" baseline="30000" dirty="0">
                <a:solidFill>
                  <a:prstClr val="black"/>
                </a:solidFill>
              </a:rPr>
              <a:t>2</a:t>
            </a:r>
            <a:r>
              <a:rPr lang="en-US" sz="1400" dirty="0">
                <a:solidFill>
                  <a:prstClr val="black"/>
                </a:solidFill>
              </a:rPr>
              <a:t>) globally.</a:t>
            </a:r>
          </a:p>
          <a:p>
            <a:pPr>
              <a:spcBef>
                <a:spcPct val="15000"/>
              </a:spcBef>
              <a:defRPr/>
            </a:pPr>
            <a:endParaRPr lang="en-US" sz="1400" dirty="0">
              <a:solidFill>
                <a:prstClr val="black"/>
              </a:solidFill>
            </a:endParaRPr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400" b="1" dirty="0">
                <a:solidFill>
                  <a:srgbClr val="000000"/>
                </a:solidFill>
              </a:rPr>
              <a:t>Impact</a:t>
            </a:r>
          </a:p>
          <a:p>
            <a:pPr marL="283464" indent="-283464"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>
                <a:solidFill>
                  <a:srgbClr val="000000"/>
                </a:solidFill>
              </a:rPr>
              <a:t>Produced valuable benchmark maps.</a:t>
            </a:r>
          </a:p>
          <a:p>
            <a:pPr marL="283464" indent="-283464"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>
                <a:solidFill>
                  <a:srgbClr val="000000"/>
                </a:solidFill>
              </a:rPr>
              <a:t>Found prediction uncertainty to be highest in high latitudes and data scarce regions, which should be targets for future measurements.</a:t>
            </a: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52399" y="112713"/>
            <a:ext cx="8852625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000" b="1" dirty="0">
                <a:solidFill>
                  <a:srgbClr val="000000"/>
                </a:solidFill>
                <a:latin typeface="Arial" panose="020B0604020202020204" pitchFamily="34" charset="0"/>
              </a:rPr>
              <a:t>Machine Learning Produces an Unprecedented Global Map of 1 km</a:t>
            </a:r>
            <a:r>
              <a:rPr lang="en-US" altLang="en-US" sz="3000" b="1" baseline="30000" dirty="0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  <a:r>
              <a:rPr lang="en-US" altLang="en-US" sz="3000" b="1" dirty="0">
                <a:solidFill>
                  <a:srgbClr val="000000"/>
                </a:solidFill>
                <a:latin typeface="Arial" panose="020B0604020202020204" pitchFamily="34" charset="0"/>
              </a:rPr>
              <a:t> Soil Respiration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4602062" y="5735947"/>
            <a:ext cx="4433004" cy="55399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Warner, Bond-</a:t>
            </a:r>
            <a:r>
              <a:rPr lang="en-US" altLang="en-US" sz="1000" dirty="0" err="1">
                <a:solidFill>
                  <a:srgbClr val="000000"/>
                </a:solidFill>
                <a:latin typeface="+mn-lt"/>
              </a:rPr>
              <a:t>Lamberty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, Jian, and Vargas (2019). Spatial patterns of global soil respiration at 1 km resolution, </a:t>
            </a:r>
            <a:r>
              <a:rPr lang="en-US" altLang="en-US" sz="1000" i="1" dirty="0">
                <a:solidFill>
                  <a:srgbClr val="000000"/>
                </a:solidFill>
                <a:latin typeface="+mn-lt"/>
              </a:rPr>
              <a:t>Global Biogeochemical Cycles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. (In press.)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DOI: </a:t>
            </a:r>
            <a:r>
              <a:rPr lang="en-US" altLang="en-US" sz="1000" dirty="0">
                <a:solidFill>
                  <a:srgbClr val="000000"/>
                </a:solidFill>
                <a:latin typeface="+mn-lt"/>
                <a:hlinkClick r:id="rId3"/>
              </a:rPr>
              <a:t>10.1029/2019GB006264</a:t>
            </a:r>
            <a:endParaRPr lang="en-US" altLang="en-US" sz="10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4602063" y="4230270"/>
            <a:ext cx="438953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A new global map of soil respiration and its uncertainties provides modelers and experimentalists with </a:t>
            </a:r>
            <a:r>
              <a:rPr lang="en-US" altLang="en-US" sz="1200" b="1">
                <a:solidFill>
                  <a:srgbClr val="0000FF"/>
                </a:solidFill>
                <a:latin typeface="Arial" panose="020B0604020202020204" pitchFamily="34" charset="0"/>
              </a:rPr>
              <a:t>a “gold standard” </a:t>
            </a:r>
            <a:r>
              <a:rPr lang="en-US" alt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benchmark dataset.</a:t>
            </a:r>
          </a:p>
        </p:txBody>
      </p:sp>
      <p:pic>
        <p:nvPicPr>
          <p:cNvPr id="308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602062" y="1549875"/>
            <a:ext cx="4402963" cy="2582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70E522F245494EA77EFF76711DEDA0" ma:contentTypeVersion="11" ma:contentTypeDescription="Create a new document." ma:contentTypeScope="" ma:versionID="a1d14f3f6fe448b06155f19f6bb143f9">
  <xsd:schema xmlns:xsd="http://www.w3.org/2001/XMLSchema" xmlns:xs="http://www.w3.org/2001/XMLSchema" xmlns:p="http://schemas.microsoft.com/office/2006/metadata/properties" xmlns:ns3="78c64682-b611-4d8a-aa0d-a7aafe7d834f" xmlns:ns4="bda44e96-c344-4f77-a4f5-a07d55881a23" targetNamespace="http://schemas.microsoft.com/office/2006/metadata/properties" ma:root="true" ma:fieldsID="8f84a82847772af9e3647f8695c9e374" ns3:_="" ns4:_="">
    <xsd:import namespace="78c64682-b611-4d8a-aa0d-a7aafe7d834f"/>
    <xsd:import namespace="bda44e96-c344-4f77-a4f5-a07d55881a2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c64682-b611-4d8a-aa0d-a7aafe7d834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a44e96-c344-4f77-a4f5-a07d55881a23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C74935E-4390-47DD-99CE-60A5373B7B5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A57D9F0-2B85-430B-8843-0027C0E6F07C}">
  <ds:schemaRefs>
    <ds:schemaRef ds:uri="bda44e96-c344-4f77-a4f5-a07d55881a23"/>
    <ds:schemaRef ds:uri="http://purl.org/dc/elements/1.1/"/>
    <ds:schemaRef ds:uri="http://www.w3.org/XML/1998/namespace"/>
    <ds:schemaRef ds:uri="78c64682-b611-4d8a-aa0d-a7aafe7d834f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903BCF06-C098-4342-9080-95E9FE680A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c64682-b611-4d8a-aa0d-a7aafe7d834f"/>
    <ds:schemaRef ds:uri="bda44e96-c344-4f77-a4f5-a07d55881a2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6000</TotalTime>
  <Words>195</Words>
  <Application>Microsoft Office PowerPoint</Application>
  <PresentationFormat>On-screen Show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lastModifiedBy>Risenmay, Ryan L</cp:lastModifiedBy>
  <cp:revision>23</cp:revision>
  <cp:lastPrinted>2011-05-11T17:30:12Z</cp:lastPrinted>
  <dcterms:created xsi:type="dcterms:W3CDTF">2017-11-02T21:19:41Z</dcterms:created>
  <dcterms:modified xsi:type="dcterms:W3CDTF">2020-04-28T19:27:08Z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0x010100F270E522F245494EA77EFF76711DEDA0</vt:lpwstr>
  </property>
</Properties>
</file>