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95FA-B99B-4879-BE8B-D70DB6F53550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58F55-184A-4F6D-BB72-4700EE6B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2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smtClean="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0045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6151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6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8749" y="935493"/>
            <a:ext cx="4711237" cy="592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/>
              <a:t>Evaluate </a:t>
            </a:r>
            <a:r>
              <a:rPr lang="en-US" sz="1600" dirty="0"/>
              <a:t>the ability </a:t>
            </a:r>
            <a:r>
              <a:rPr lang="en-US" sz="1600" dirty="0" smtClean="0"/>
              <a:t>of Earth system models to </a:t>
            </a:r>
            <a:r>
              <a:rPr lang="en-US" sz="1600" dirty="0"/>
              <a:t>simulate </a:t>
            </a:r>
            <a:r>
              <a:rPr lang="en-US" sz="1600" dirty="0" smtClean="0"/>
              <a:t>various tropical </a:t>
            </a:r>
            <a:r>
              <a:rPr lang="en-US" sz="1600" dirty="0"/>
              <a:t>cloud types, their seasonal and diurnal variations, </a:t>
            </a:r>
            <a:r>
              <a:rPr lang="en-US" sz="1600" dirty="0" smtClean="0"/>
              <a:t>meteorological fields, </a:t>
            </a:r>
            <a:r>
              <a:rPr lang="en-US" sz="1600" dirty="0"/>
              <a:t>and cloud radiative </a:t>
            </a:r>
            <a:r>
              <a:rPr lang="en-US" sz="1600" dirty="0" smtClean="0"/>
              <a:t>effects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b="1" dirty="0" smtClean="0">
                <a:solidFill>
                  <a:prstClr val="black"/>
                </a:solidFill>
              </a:rPr>
              <a:t>Approach</a:t>
            </a:r>
            <a:endParaRPr lang="en-US" b="1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Analyze long-term cloud, radiation, and sounding data from the DOE Atmospheric Radiation Measurement (ARM) Climate Research Facility’s Tropical Western Pacific (TWP) sites 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Compare </a:t>
            </a:r>
            <a:r>
              <a:rPr lang="en-US" sz="1600" dirty="0" smtClean="0"/>
              <a:t>Community </a:t>
            </a:r>
            <a:r>
              <a:rPr lang="en-US" sz="1600" dirty="0"/>
              <a:t>Atmosphere Model version 5 (CAM5</a:t>
            </a:r>
            <a:r>
              <a:rPr lang="en-US" sz="1600" dirty="0" smtClean="0"/>
              <a:t>) simulations </a:t>
            </a:r>
            <a:r>
              <a:rPr lang="en-US" sz="1600" dirty="0" smtClean="0">
                <a:solidFill>
                  <a:prstClr val="black"/>
                </a:solidFill>
              </a:rPr>
              <a:t>against ARM TWP observations to identify model errors and deficiencies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600"/>
              <a:t>Model </a:t>
            </a:r>
            <a:r>
              <a:rPr lang="en-US" sz="1600" smtClean="0"/>
              <a:t>errors </a:t>
            </a:r>
            <a:r>
              <a:rPr lang="en-US" sz="1600" dirty="0"/>
              <a:t>in the seasonal cycle of cloudiness </a:t>
            </a:r>
            <a:r>
              <a:rPr lang="en-US" sz="1600" dirty="0" smtClean="0"/>
              <a:t>found </a:t>
            </a:r>
            <a:r>
              <a:rPr lang="en-US" sz="1600" dirty="0"/>
              <a:t>to </a:t>
            </a:r>
            <a:r>
              <a:rPr lang="en-US" sz="1600" dirty="0" smtClean="0"/>
              <a:t>depend </a:t>
            </a:r>
            <a:r>
              <a:rPr lang="en-US" sz="1600" dirty="0"/>
              <a:t>on model </a:t>
            </a:r>
            <a:r>
              <a:rPr lang="en-US" sz="1600" dirty="0" smtClean="0"/>
              <a:t>resolution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600" dirty="0" smtClean="0"/>
              <a:t>Model errors </a:t>
            </a:r>
            <a:r>
              <a:rPr lang="en-US" sz="1600" dirty="0"/>
              <a:t>in deep convection </a:t>
            </a:r>
            <a:r>
              <a:rPr lang="en-US" sz="1600" dirty="0" smtClean="0"/>
              <a:t>affected </a:t>
            </a:r>
            <a:r>
              <a:rPr lang="en-US" sz="1600" dirty="0"/>
              <a:t>the vertical distribution and diurnal cycle of </a:t>
            </a:r>
            <a:r>
              <a:rPr lang="en-US" sz="1600" dirty="0" err="1"/>
              <a:t>stratiform</a:t>
            </a:r>
            <a:r>
              <a:rPr lang="en-US" sz="1600" dirty="0"/>
              <a:t> clouds through </a:t>
            </a:r>
            <a:r>
              <a:rPr lang="en-US" sz="1600" dirty="0" smtClean="0"/>
              <a:t>transport </a:t>
            </a:r>
            <a:r>
              <a:rPr lang="en-US" sz="1600" dirty="0"/>
              <a:t>of vapor and/or </a:t>
            </a:r>
            <a:r>
              <a:rPr lang="en-US" sz="1600" dirty="0" smtClean="0"/>
              <a:t>detrainment </a:t>
            </a:r>
            <a:r>
              <a:rPr lang="en-US" sz="1600" dirty="0"/>
              <a:t>of liquid and </a:t>
            </a:r>
            <a:r>
              <a:rPr lang="en-US" sz="1600" dirty="0" smtClean="0"/>
              <a:t>ice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sz="1600" dirty="0" smtClean="0"/>
              <a:t>Approach can be adapted for evaluating other Earth system models  </a:t>
            </a: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68749" y="-416"/>
            <a:ext cx="9075251" cy="96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smtClean="0">
                <a:solidFill>
                  <a:srgbClr val="000000"/>
                </a:solidFill>
              </a:rPr>
              <a:t>Using ARM Data Sets of Tropical Clouds to Evaluate </a:t>
            </a:r>
            <a:r>
              <a:rPr lang="en-US" altLang="en-US" sz="3000" b="1" dirty="0" smtClean="0"/>
              <a:t>Earth System </a:t>
            </a:r>
            <a:r>
              <a:rPr lang="en-US" altLang="en-US" sz="3000" b="1" dirty="0" smtClean="0">
                <a:solidFill>
                  <a:srgbClr val="000000"/>
                </a:solidFill>
              </a:rPr>
              <a:t>Models</a:t>
            </a:r>
            <a:endParaRPr lang="en-US" altLang="en-US" sz="3000" b="1" dirty="0">
              <a:solidFill>
                <a:srgbClr val="000000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083438" y="5410200"/>
            <a:ext cx="3793320" cy="8617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dirty="0" smtClean="0">
                <a:latin typeface="+mn-lt"/>
              </a:rPr>
              <a:t>Wang H, CD </a:t>
            </a:r>
            <a:r>
              <a:rPr lang="en-US" sz="1000" dirty="0" err="1">
                <a:latin typeface="+mn-lt"/>
              </a:rPr>
              <a:t>Burleyson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smtClean="0">
                <a:latin typeface="+mn-lt"/>
              </a:rPr>
              <a:t>P-L </a:t>
            </a:r>
            <a:r>
              <a:rPr lang="en-US" sz="1000" dirty="0">
                <a:latin typeface="+mn-lt"/>
              </a:rPr>
              <a:t>Ma, </a:t>
            </a:r>
            <a:r>
              <a:rPr lang="en-US" sz="1000" dirty="0" smtClean="0">
                <a:latin typeface="+mn-lt"/>
              </a:rPr>
              <a:t>JD Fast</a:t>
            </a:r>
            <a:r>
              <a:rPr lang="en-US" sz="1000" dirty="0">
                <a:latin typeface="+mn-lt"/>
              </a:rPr>
              <a:t>, and </a:t>
            </a:r>
            <a:r>
              <a:rPr lang="en-US" sz="1000" dirty="0" smtClean="0">
                <a:latin typeface="+mn-lt"/>
              </a:rPr>
              <a:t>PJ Rasch. 2018. “Using </a:t>
            </a:r>
            <a:r>
              <a:rPr lang="en-US" sz="1000" dirty="0">
                <a:latin typeface="+mn-lt"/>
              </a:rPr>
              <a:t>the Atmospheric Radiation Measurement (ARM) </a:t>
            </a:r>
            <a:r>
              <a:rPr lang="en-US" sz="1000" dirty="0" smtClean="0">
                <a:latin typeface="+mn-lt"/>
              </a:rPr>
              <a:t>Datasets </a:t>
            </a:r>
            <a:r>
              <a:rPr lang="en-US" sz="1000" dirty="0">
                <a:latin typeface="+mn-lt"/>
              </a:rPr>
              <a:t>to </a:t>
            </a:r>
            <a:r>
              <a:rPr lang="en-US" sz="1000" dirty="0" smtClean="0">
                <a:latin typeface="+mn-lt"/>
              </a:rPr>
              <a:t>Evaluate </a:t>
            </a:r>
            <a:r>
              <a:rPr lang="en-US" sz="1000" dirty="0">
                <a:latin typeface="+mn-lt"/>
              </a:rPr>
              <a:t>C</a:t>
            </a:r>
            <a:r>
              <a:rPr lang="en-US" sz="1000" dirty="0" smtClean="0">
                <a:latin typeface="+mn-lt"/>
              </a:rPr>
              <a:t>limate </a:t>
            </a:r>
            <a:r>
              <a:rPr lang="en-US" sz="1000" dirty="0">
                <a:latin typeface="+mn-lt"/>
              </a:rPr>
              <a:t>M</a:t>
            </a:r>
            <a:r>
              <a:rPr lang="en-US" sz="1000" dirty="0" smtClean="0">
                <a:latin typeface="+mn-lt"/>
              </a:rPr>
              <a:t>odels </a:t>
            </a:r>
            <a:r>
              <a:rPr lang="en-US" sz="1000" dirty="0">
                <a:latin typeface="+mn-lt"/>
              </a:rPr>
              <a:t>in </a:t>
            </a:r>
            <a:r>
              <a:rPr lang="en-US" sz="1000" dirty="0" smtClean="0">
                <a:latin typeface="+mn-lt"/>
              </a:rPr>
              <a:t>Simulating </a:t>
            </a:r>
            <a:r>
              <a:rPr lang="en-US" sz="1000" dirty="0">
                <a:latin typeface="+mn-lt"/>
              </a:rPr>
              <a:t>D</a:t>
            </a:r>
            <a:r>
              <a:rPr lang="en-US" sz="1000" dirty="0" smtClean="0">
                <a:latin typeface="+mn-lt"/>
              </a:rPr>
              <a:t>iurnal </a:t>
            </a:r>
            <a:r>
              <a:rPr lang="en-US" sz="1000" dirty="0">
                <a:latin typeface="+mn-lt"/>
              </a:rPr>
              <a:t>and </a:t>
            </a:r>
            <a:r>
              <a:rPr lang="en-US" sz="1000" dirty="0" smtClean="0">
                <a:latin typeface="+mn-lt"/>
              </a:rPr>
              <a:t>Seasonal </a:t>
            </a:r>
            <a:r>
              <a:rPr lang="en-US" sz="1000" dirty="0">
                <a:latin typeface="+mn-lt"/>
              </a:rPr>
              <a:t>V</a:t>
            </a:r>
            <a:r>
              <a:rPr lang="en-US" sz="1000" dirty="0" smtClean="0">
                <a:latin typeface="+mn-lt"/>
              </a:rPr>
              <a:t>ariations </a:t>
            </a:r>
            <a:r>
              <a:rPr lang="en-US" sz="1000" dirty="0">
                <a:latin typeface="+mn-lt"/>
              </a:rPr>
              <a:t>of </a:t>
            </a:r>
            <a:r>
              <a:rPr lang="en-US" sz="1000" dirty="0" smtClean="0">
                <a:latin typeface="+mn-lt"/>
              </a:rPr>
              <a:t>Tropical Clouds.”</a:t>
            </a:r>
            <a:r>
              <a:rPr lang="en-US" sz="1000" dirty="0">
                <a:latin typeface="+mn-lt"/>
              </a:rPr>
              <a:t> </a:t>
            </a:r>
            <a:r>
              <a:rPr lang="en-US" sz="1000" i="1" dirty="0" smtClean="0">
                <a:latin typeface="+mn-lt"/>
              </a:rPr>
              <a:t>Journal of Climate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smtClean="0">
                <a:latin typeface="+mn-lt"/>
              </a:rPr>
              <a:t>31:3301-3325. DOI: 10.1175/JCLI-D-17-0362.1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7431962" y="1793785"/>
            <a:ext cx="15789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Comparison of diurnal cycle of liquid water path (top) and total cloud fraction (bottom) between the CAM5 (blue) and ARM observations (red) at the </a:t>
            </a:r>
            <a:r>
              <a:rPr lang="en-US" sz="1200" b="1" dirty="0" smtClean="0">
                <a:solidFill>
                  <a:srgbClr val="0432FF"/>
                </a:solidFill>
                <a:latin typeface="Arial" panose="020B0604020202020204" pitchFamily="34" charset="0"/>
              </a:rPr>
              <a:t>TWP-M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anus site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in Papua New Guinea. Boxes denote the 25</a:t>
            </a:r>
            <a:r>
              <a:rPr lang="en-US" sz="12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th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, 50</a:t>
            </a:r>
            <a:r>
              <a:rPr lang="en-US" sz="12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th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, and 75</a:t>
            </a:r>
            <a:r>
              <a:rPr lang="en-US" sz="1200" b="1" baseline="30000" dirty="0">
                <a:solidFill>
                  <a:srgbClr val="0000FF"/>
                </a:solidFill>
                <a:latin typeface="Arial" panose="020B0604020202020204" pitchFamily="34" charset="0"/>
              </a:rPr>
              <a:t>th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percentiles, and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the mean values are marked with a circle.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63289" y="1592540"/>
            <a:ext cx="2356875" cy="3547587"/>
            <a:chOff x="4955365" y="418569"/>
            <a:chExt cx="2763222" cy="41592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5365" y="418569"/>
              <a:ext cx="2722592" cy="215118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969197" y="492133"/>
              <a:ext cx="2749390" cy="4085660"/>
              <a:chOff x="4701684" y="313153"/>
              <a:chExt cx="2749390" cy="408566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1684" y="2216134"/>
                <a:ext cx="2749390" cy="2182679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726862" y="313153"/>
                <a:ext cx="1522591" cy="324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ARM     </a:t>
                </a:r>
                <a:r>
                  <a:rPr lang="en-US" sz="1200" smtClean="0">
                    <a:solidFill>
                      <a:srgbClr val="0432FF"/>
                    </a:solidFill>
                    <a:latin typeface="Arial" charset="0"/>
                    <a:ea typeface="Arial" charset="0"/>
                    <a:cs typeface="Arial" charset="0"/>
                  </a:rPr>
                  <a:t>Model</a:t>
                </a:r>
                <a:endParaRPr lang="en-US" sz="1200" dirty="0">
                  <a:solidFill>
                    <a:srgbClr val="0432FF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94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Wang-etal-TropicalClouds-JC-March2018-f</Presentation>
    <Funding xmlns="98b00cf3-a6ce-40de-8923-f140beb786e9">ASR/ESM/ARM</Funding>
  </documentManagement>
</p:properties>
</file>

<file path=customXml/itemProps1.xml><?xml version="1.0" encoding="utf-8"?>
<ds:datastoreItem xmlns:ds="http://schemas.openxmlformats.org/officeDocument/2006/customXml" ds:itemID="{E4B3B3E2-B64C-461F-8796-286A8D827F12}"/>
</file>

<file path=customXml/itemProps2.xml><?xml version="1.0" encoding="utf-8"?>
<ds:datastoreItem xmlns:ds="http://schemas.openxmlformats.org/officeDocument/2006/customXml" ds:itemID="{FD3AE8D2-EA99-4F4E-AC3C-002BC82C1B8A}"/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6725</TotalTime>
  <Words>247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Wang-etal-slide-TropicalClouds-JC-March2018-f</dc:title>
  <dc:creator>Davis, Emily L</dc:creator>
  <dc:description/>
  <cp:lastModifiedBy>Dorsey, Kathryn S</cp:lastModifiedBy>
  <cp:revision>30</cp:revision>
  <cp:lastPrinted>2011-05-11T17:30:12Z</cp:lastPrinted>
  <dcterms:created xsi:type="dcterms:W3CDTF">2017-11-02T21:19:41Z</dcterms:created>
  <dcterms:modified xsi:type="dcterms:W3CDTF">2018-03-30T16:50:55Z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0x010100A22E315B1F3C42B49A0E90D2F9AB5AB100A3ADA40348D53C4EA114B46FA9468BEB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ASR, ESM, ARM</vt:lpwstr>
  </property>
  <property fmtid="{D5CDD505-2E9C-101B-9397-08002B2CF9AE}" pid="7" name="ContentType">
    <vt:lpwstr>Slide</vt:lpwstr>
  </property>
  <property fmtid="{D5CDD505-2E9C-101B-9397-08002B2CF9AE}" pid="8" name="Presentation">
    <vt:lpwstr>Wang-etal-slide-TropicalClouds-JC-March2018-f</vt:lpwstr>
  </property>
  <property fmtid="{D5CDD505-2E9C-101B-9397-08002B2CF9AE}" pid="9" name="SlideDescription">
    <vt:lpwstr/>
  </property>
</Properties>
</file>