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5"/>
  </p:notesMasterIdLst>
  <p:sldIdLst>
    <p:sldId id="258" r:id="rId4"/>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pbell, Holly M" initials="CHM" lastIdx="2" clrIdx="0">
    <p:extLst>
      <p:ext uri="{19B8F6BF-5375-455C-9EA6-DF929625EA0E}">
        <p15:presenceInfo xmlns:p15="http://schemas.microsoft.com/office/powerpoint/2012/main" userId="S::holly.campbell@pnnl.gov::c4d0878e-c000-43c1-808f-30e12e26e7a4" providerId="AD"/>
      </p:ext>
    </p:extLst>
  </p:cmAuthor>
  <p:cmAuthor id="2" name="Dorsey, Kathryn S" initials="DKS" lastIdx="6" clrIdx="1">
    <p:extLst>
      <p:ext uri="{19B8F6BF-5375-455C-9EA6-DF929625EA0E}">
        <p15:presenceInfo xmlns:p15="http://schemas.microsoft.com/office/powerpoint/2012/main" userId="S::kathryn.dorsey@pnnl.gov::486d99d4-716e-4f10-8ede-cfb62dbdb6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40" autoAdjust="0"/>
    <p:restoredTop sz="94625" autoAdjust="0"/>
  </p:normalViewPr>
  <p:slideViewPr>
    <p:cSldViewPr>
      <p:cViewPr varScale="1">
        <p:scale>
          <a:sx n="86" d="100"/>
          <a:sy n="86" d="100"/>
        </p:scale>
        <p:origin x="34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EE4913F5-1EAE-474B-AF5A-E8BC3172F19B}" type="datetimeFigureOut">
              <a:rPr lang="en-US"/>
              <a:pPr>
                <a:defRPr/>
              </a:pPr>
              <a:t>2/10/2020</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DB298FFB-70F1-4A24-9782-D3D4B90F4D57}" type="slidenum">
              <a:rPr lang="en-US" altLang="en-US"/>
              <a:pPr/>
              <a:t>‹#›</a:t>
            </a:fld>
            <a:endParaRPr lang="en-US" altLang="en-US"/>
          </a:p>
        </p:txBody>
      </p:sp>
    </p:spTree>
    <p:extLst>
      <p:ext uri="{BB962C8B-B14F-4D97-AF65-F5344CB8AC3E}">
        <p14:creationId xmlns:p14="http://schemas.microsoft.com/office/powerpoint/2010/main" val="477624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a:t>http://www.pnnl.gov/science/highlights/highlights.asp?division=749</a:t>
            </a:r>
          </a:p>
        </p:txBody>
      </p:sp>
    </p:spTree>
    <p:extLst>
      <p:ext uri="{BB962C8B-B14F-4D97-AF65-F5344CB8AC3E}">
        <p14:creationId xmlns:p14="http://schemas.microsoft.com/office/powerpoint/2010/main" val="272968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135F78-85A2-4A8E-B588-72BEBA900BB0}" type="datetimeFigureOut">
              <a:rPr lang="en-US"/>
              <a:pPr>
                <a:defRPr/>
              </a:pPr>
              <a:t>2/10/2020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E678E4-5B40-41E7-B295-6E15A5E915EA}" type="slidenum">
              <a:rPr lang="en-US" altLang="en-US"/>
              <a:pPr/>
              <a:t>‹#›</a:t>
            </a:fld>
            <a:endParaRPr lang="en-US" altLang="en-US"/>
          </a:p>
        </p:txBody>
      </p:sp>
    </p:spTree>
    <p:extLst>
      <p:ext uri="{BB962C8B-B14F-4D97-AF65-F5344CB8AC3E}">
        <p14:creationId xmlns:p14="http://schemas.microsoft.com/office/powerpoint/2010/main" val="33475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E7F625-517B-440F-9267-2A80D666B736}" type="datetimeFigureOut">
              <a:rPr lang="en-US"/>
              <a:pPr>
                <a:defRPr/>
              </a:pPr>
              <a:t>2/10/2020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A89244-42D4-4344-8CB0-317EFA9D52F5}" type="slidenum">
              <a:rPr lang="en-US" altLang="en-US"/>
              <a:pPr/>
              <a:t>‹#›</a:t>
            </a:fld>
            <a:endParaRPr lang="en-US" altLang="en-US"/>
          </a:p>
        </p:txBody>
      </p:sp>
    </p:spTree>
    <p:extLst>
      <p:ext uri="{BB962C8B-B14F-4D97-AF65-F5344CB8AC3E}">
        <p14:creationId xmlns:p14="http://schemas.microsoft.com/office/powerpoint/2010/main" val="407883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212E40-FFBC-4D16-9B96-AE4DC79ACE89}" type="datetimeFigureOut">
              <a:rPr lang="en-US"/>
              <a:pPr>
                <a:defRPr/>
              </a:pPr>
              <a:t>2/10/2020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1DC9DD-7613-4A46-8A55-B05D74670C3E}" type="slidenum">
              <a:rPr lang="en-US" altLang="en-US"/>
              <a:pPr/>
              <a:t>‹#›</a:t>
            </a:fld>
            <a:endParaRPr lang="en-US" altLang="en-US"/>
          </a:p>
        </p:txBody>
      </p:sp>
    </p:spTree>
    <p:extLst>
      <p:ext uri="{BB962C8B-B14F-4D97-AF65-F5344CB8AC3E}">
        <p14:creationId xmlns:p14="http://schemas.microsoft.com/office/powerpoint/2010/main" val="35118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108773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D42F4A-CFDF-49B1-A5BB-80EE2A5CB064}" type="datetimeFigureOut">
              <a:rPr lang="en-US"/>
              <a:pPr>
                <a:defRPr/>
              </a:pPr>
              <a:t>2/10/2020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C322A1-86CB-4EDD-BD25-C77A09E989F7}" type="slidenum">
              <a:rPr lang="en-US" altLang="en-US"/>
              <a:pPr/>
              <a:t>‹#›</a:t>
            </a:fld>
            <a:endParaRPr lang="en-US" altLang="en-US"/>
          </a:p>
        </p:txBody>
      </p:sp>
    </p:spTree>
    <p:extLst>
      <p:ext uri="{BB962C8B-B14F-4D97-AF65-F5344CB8AC3E}">
        <p14:creationId xmlns:p14="http://schemas.microsoft.com/office/powerpoint/2010/main" val="94749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C97724-70E9-494E-82EA-47E688CC4935}" type="datetimeFigureOut">
              <a:rPr lang="en-US"/>
              <a:pPr>
                <a:defRPr/>
              </a:pPr>
              <a:t>2/10/2020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C3BD9F-1ED7-43F1-AEB5-0E60C8DFBF47}" type="slidenum">
              <a:rPr lang="en-US" altLang="en-US"/>
              <a:pPr/>
              <a:t>‹#›</a:t>
            </a:fld>
            <a:endParaRPr lang="en-US" altLang="en-US"/>
          </a:p>
        </p:txBody>
      </p:sp>
    </p:spTree>
    <p:extLst>
      <p:ext uri="{BB962C8B-B14F-4D97-AF65-F5344CB8AC3E}">
        <p14:creationId xmlns:p14="http://schemas.microsoft.com/office/powerpoint/2010/main" val="414610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2939D08-0738-4E34-AC41-6639B35ACD6D}" type="datetimeFigureOut">
              <a:rPr lang="en-US"/>
              <a:pPr>
                <a:defRPr/>
              </a:pPr>
              <a:t>2/10/2020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2041E4-4A3F-4086-9C88-809FE63A664C}" type="slidenum">
              <a:rPr lang="en-US" altLang="en-US"/>
              <a:pPr/>
              <a:t>‹#›</a:t>
            </a:fld>
            <a:endParaRPr lang="en-US" altLang="en-US"/>
          </a:p>
        </p:txBody>
      </p:sp>
    </p:spTree>
    <p:extLst>
      <p:ext uri="{BB962C8B-B14F-4D97-AF65-F5344CB8AC3E}">
        <p14:creationId xmlns:p14="http://schemas.microsoft.com/office/powerpoint/2010/main" val="193508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995167-4DB7-4E11-886A-CB7F3966F72D}" type="datetimeFigureOut">
              <a:rPr lang="en-US"/>
              <a:pPr>
                <a:defRPr/>
              </a:pPr>
              <a:t>2/10/2020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099FE3B-D710-4794-B641-5B860069AD1F}" type="slidenum">
              <a:rPr lang="en-US" altLang="en-US"/>
              <a:pPr/>
              <a:t>‹#›</a:t>
            </a:fld>
            <a:endParaRPr lang="en-US" altLang="en-US"/>
          </a:p>
        </p:txBody>
      </p:sp>
    </p:spTree>
    <p:extLst>
      <p:ext uri="{BB962C8B-B14F-4D97-AF65-F5344CB8AC3E}">
        <p14:creationId xmlns:p14="http://schemas.microsoft.com/office/powerpoint/2010/main" val="425641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364730-86BB-4110-9C41-08FDBFA392CA}" type="datetimeFigureOut">
              <a:rPr lang="en-US"/>
              <a:pPr>
                <a:defRPr/>
              </a:pPr>
              <a:t>2/10/2020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7D306B0-1A4A-4863-93A3-4B49804814EA}" type="slidenum">
              <a:rPr lang="en-US" altLang="en-US"/>
              <a:pPr/>
              <a:t>‹#›</a:t>
            </a:fld>
            <a:endParaRPr lang="en-US" altLang="en-US"/>
          </a:p>
        </p:txBody>
      </p:sp>
    </p:spTree>
    <p:extLst>
      <p:ext uri="{BB962C8B-B14F-4D97-AF65-F5344CB8AC3E}">
        <p14:creationId xmlns:p14="http://schemas.microsoft.com/office/powerpoint/2010/main" val="376902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4AAD07-01BF-446E-8744-C7BB7767638F}" type="datetimeFigureOut">
              <a:rPr lang="en-US"/>
              <a:pPr>
                <a:defRPr/>
              </a:pPr>
              <a:t>2/10/2020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067ABCF-3691-42EF-8D96-8AEB84F18694}" type="slidenum">
              <a:rPr lang="en-US" altLang="en-US"/>
              <a:pPr/>
              <a:t>‹#›</a:t>
            </a:fld>
            <a:endParaRPr lang="en-US" altLang="en-US"/>
          </a:p>
        </p:txBody>
      </p:sp>
    </p:spTree>
    <p:extLst>
      <p:ext uri="{BB962C8B-B14F-4D97-AF65-F5344CB8AC3E}">
        <p14:creationId xmlns:p14="http://schemas.microsoft.com/office/powerpoint/2010/main" val="377820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FE092C-7F6F-4DA2-94A1-AFFE6A3B6BFC}" type="datetimeFigureOut">
              <a:rPr lang="en-US"/>
              <a:pPr>
                <a:defRPr/>
              </a:pPr>
              <a:t>2/10/2020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8D7103-DDC9-4808-B39B-D6FA4C867515}" type="slidenum">
              <a:rPr lang="en-US" altLang="en-US"/>
              <a:pPr/>
              <a:t>‹#›</a:t>
            </a:fld>
            <a:endParaRPr lang="en-US" altLang="en-US"/>
          </a:p>
        </p:txBody>
      </p:sp>
    </p:spTree>
    <p:extLst>
      <p:ext uri="{BB962C8B-B14F-4D97-AF65-F5344CB8AC3E}">
        <p14:creationId xmlns:p14="http://schemas.microsoft.com/office/powerpoint/2010/main" val="25882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1619B4-0779-4B38-8346-A994C45F2BF8}" type="datetimeFigureOut">
              <a:rPr lang="en-US"/>
              <a:pPr>
                <a:defRPr/>
              </a:pPr>
              <a:t>2/10/2020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FC4C9C-1FCF-4447-B5EF-8B193573439A}" type="slidenum">
              <a:rPr lang="en-US" altLang="en-US"/>
              <a:pPr/>
              <a:t>‹#›</a:t>
            </a:fld>
            <a:endParaRPr lang="en-US" altLang="en-US"/>
          </a:p>
        </p:txBody>
      </p:sp>
    </p:spTree>
    <p:extLst>
      <p:ext uri="{BB962C8B-B14F-4D97-AF65-F5344CB8AC3E}">
        <p14:creationId xmlns:p14="http://schemas.microsoft.com/office/powerpoint/2010/main" val="249878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570776-5D34-4B94-8688-589C882A4837}" type="datetimeFigureOut">
              <a:rPr lang="en-US"/>
              <a:pPr>
                <a:defRPr/>
              </a:pPr>
              <a:t>2/10/2020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C62178-E8A7-4C00-A203-4DE18BC737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52400" y="33528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15000"/>
              </a:spcBef>
              <a:buFontTx/>
              <a:buNone/>
            </a:pPr>
            <a:endParaRPr lang="en-US" altLang="en-US" sz="1600">
              <a:solidFill>
                <a:srgbClr val="000000"/>
              </a:solidFill>
            </a:endParaRPr>
          </a:p>
        </p:txBody>
      </p:sp>
      <p:sp>
        <p:nvSpPr>
          <p:cNvPr id="3075" name="Rectangle 4"/>
          <p:cNvSpPr>
            <a:spLocks noChangeArrowheads="1"/>
          </p:cNvSpPr>
          <p:nvPr/>
        </p:nvSpPr>
        <p:spPr bwMode="auto">
          <a:xfrm>
            <a:off x="76200" y="1140106"/>
            <a:ext cx="464820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gn="ctr">
              <a:spcBef>
                <a:spcPct val="15000"/>
              </a:spcBef>
              <a:defRPr/>
            </a:pPr>
            <a:r>
              <a:rPr lang="en-US" sz="1600" b="1" dirty="0">
                <a:solidFill>
                  <a:prstClr val="black"/>
                </a:solidFill>
              </a:rPr>
              <a:t>Objective</a:t>
            </a:r>
          </a:p>
          <a:p>
            <a:pPr marL="285750" indent="-285750">
              <a:spcBef>
                <a:spcPct val="15000"/>
              </a:spcBef>
              <a:buFont typeface="Arial" pitchFamily="34" charset="0"/>
              <a:buChar char="●"/>
              <a:defRPr/>
            </a:pPr>
            <a:r>
              <a:rPr lang="en-US" sz="1400" dirty="0"/>
              <a:t>U</a:t>
            </a:r>
            <a:r>
              <a:rPr lang="en-US" sz="1400" dirty="0">
                <a:solidFill>
                  <a:prstClr val="black"/>
                </a:solidFill>
              </a:rPr>
              <a:t>nderstand the relative role of temperature and humidity in extreme wet-bulb temperature (TW) in China</a:t>
            </a:r>
          </a:p>
          <a:p>
            <a:pPr marL="231775" indent="-231775" algn="ctr">
              <a:spcBef>
                <a:spcPct val="15000"/>
              </a:spcBef>
              <a:defRPr/>
            </a:pPr>
            <a:r>
              <a:rPr lang="en-US" sz="1600" b="1" dirty="0">
                <a:solidFill>
                  <a:prstClr val="black"/>
                </a:solidFill>
              </a:rPr>
              <a:t>Approach</a:t>
            </a:r>
          </a:p>
          <a:p>
            <a:pPr marL="285750" indent="-285750">
              <a:spcBef>
                <a:spcPct val="15000"/>
              </a:spcBef>
              <a:buFont typeface="Arial" pitchFamily="34" charset="0"/>
              <a:buChar char="●"/>
              <a:defRPr/>
            </a:pPr>
            <a:r>
              <a:rPr lang="en-US" sz="1400" dirty="0">
                <a:solidFill>
                  <a:prstClr val="black"/>
                </a:solidFill>
              </a:rPr>
              <a:t>Analyze 1960-2015 observations of temperature and humidity from 1,710 stations across China to determine their relative contributions to extreme TW events</a:t>
            </a:r>
          </a:p>
          <a:p>
            <a:pPr marL="285750" indent="-285750">
              <a:spcBef>
                <a:spcPct val="15000"/>
              </a:spcBef>
              <a:buFont typeface="Arial" pitchFamily="34" charset="0"/>
              <a:buChar char="●"/>
              <a:defRPr/>
            </a:pPr>
            <a:r>
              <a:rPr lang="en-US" sz="1400" dirty="0">
                <a:solidFill>
                  <a:prstClr val="black"/>
                </a:solidFill>
              </a:rPr>
              <a:t>Use cluster analysis to determine the large-scale environment of TW events that are dominated by temperature versus humidity</a:t>
            </a:r>
          </a:p>
          <a:p>
            <a:pPr algn="ctr" eaLnBrk="1" hangingPunct="1">
              <a:spcBef>
                <a:spcPct val="15000"/>
              </a:spcBef>
              <a:buFontTx/>
              <a:buNone/>
            </a:pPr>
            <a:r>
              <a:rPr lang="en-US" altLang="en-US" sz="1600" b="1" dirty="0">
                <a:solidFill>
                  <a:srgbClr val="000000"/>
                </a:solidFill>
              </a:rPr>
              <a:t>Impact</a:t>
            </a:r>
          </a:p>
          <a:p>
            <a:pPr marL="283464" indent="-283464" eaLnBrk="1" hangingPunct="1">
              <a:spcBef>
                <a:spcPct val="15000"/>
              </a:spcBef>
              <a:buFont typeface="Arial" panose="020B0604020202020204" pitchFamily="34" charset="0"/>
              <a:buChar char="●"/>
            </a:pPr>
            <a:r>
              <a:rPr lang="en-US" altLang="en-US" sz="1400" dirty="0">
                <a:solidFill>
                  <a:srgbClr val="000000"/>
                </a:solidFill>
              </a:rPr>
              <a:t>Extreme wet-bulb temperature that integrates both temperature and humidity has larger impacts than extreme temperature on human discomfort and mortality, so understanding TW extreme has important societal relevance</a:t>
            </a:r>
          </a:p>
          <a:p>
            <a:pPr marL="283464" indent="-283464" eaLnBrk="1" hangingPunct="1">
              <a:spcBef>
                <a:spcPct val="15000"/>
              </a:spcBef>
              <a:buFont typeface="Arial" panose="020B0604020202020204" pitchFamily="34" charset="0"/>
              <a:buChar char="●"/>
            </a:pPr>
            <a:r>
              <a:rPr lang="en-US" altLang="en-US" sz="1400" dirty="0">
                <a:solidFill>
                  <a:srgbClr val="000000"/>
                </a:solidFill>
              </a:rPr>
              <a:t>This study identifies the significant role of humidity in extreme TW events, which motivates the need for more research to understand how humidity and temperature changes may affect the frequency and intensity of extreme TW events in a warming climate</a:t>
            </a:r>
          </a:p>
          <a:p>
            <a:pPr marL="283464" indent="-283464" eaLnBrk="1" hangingPunct="1">
              <a:spcBef>
                <a:spcPct val="15000"/>
              </a:spcBef>
              <a:buFont typeface="Arial" panose="020B0604020202020204" pitchFamily="34" charset="0"/>
              <a:buChar char="●"/>
            </a:pPr>
            <a:r>
              <a:rPr lang="en-US" altLang="en-US" sz="1400" dirty="0">
                <a:solidFill>
                  <a:srgbClr val="000000"/>
                </a:solidFill>
              </a:rPr>
              <a:t>This study also finds that extreme TW events that are dominated by temperature </a:t>
            </a:r>
            <a:r>
              <a:rPr lang="en-US" altLang="en-US" sz="1400">
                <a:solidFill>
                  <a:srgbClr val="000000"/>
                </a:solidFill>
              </a:rPr>
              <a:t>are longer-lasting </a:t>
            </a:r>
            <a:r>
              <a:rPr lang="en-US" altLang="en-US" sz="1400" dirty="0">
                <a:solidFill>
                  <a:srgbClr val="000000"/>
                </a:solidFill>
              </a:rPr>
              <a:t>than events that are dominated by humidity </a:t>
            </a:r>
          </a:p>
        </p:txBody>
      </p:sp>
      <p:sp>
        <p:nvSpPr>
          <p:cNvPr id="3076" name="Rectangle 5"/>
          <p:cNvSpPr>
            <a:spLocks noChangeArrowheads="1"/>
          </p:cNvSpPr>
          <p:nvPr/>
        </p:nvSpPr>
        <p:spPr bwMode="auto">
          <a:xfrm>
            <a:off x="152399" y="112713"/>
            <a:ext cx="88526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800" b="1" dirty="0"/>
              <a:t>Moisture contributes more than temperature to extreme wet-bulb temperature in China</a:t>
            </a:r>
            <a:endParaRPr lang="en-US" altLang="en-US" sz="2800" b="1" dirty="0">
              <a:solidFill>
                <a:srgbClr val="000000"/>
              </a:solidFill>
              <a:latin typeface="Arial" panose="020B0604020202020204" pitchFamily="34" charset="0"/>
            </a:endParaRPr>
          </a:p>
        </p:txBody>
      </p:sp>
      <p:sp>
        <p:nvSpPr>
          <p:cNvPr id="3077" name="Text Box 6"/>
          <p:cNvSpPr txBox="1">
            <a:spLocks noChangeArrowheads="1"/>
          </p:cNvSpPr>
          <p:nvPr/>
        </p:nvSpPr>
        <p:spPr bwMode="auto">
          <a:xfrm>
            <a:off x="4648200" y="5943600"/>
            <a:ext cx="4433004" cy="76944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1100" dirty="0"/>
              <a:t>Wang, P., Leung, L. R., Lu, J., Song, F., &amp; Tang, J. (2019). Extreme Wet‐Bulb Temperatures in China: The Significant Role of Moisture. Journal of Geophysical Research: Atmospheres, 124. https://</a:t>
            </a:r>
            <a:r>
              <a:rPr lang="en-US" sz="1100" dirty="0" err="1"/>
              <a:t>doi.org</a:t>
            </a:r>
            <a:r>
              <a:rPr lang="en-US" sz="1100" dirty="0"/>
              <a:t>/10.1029/2019JD031477 </a:t>
            </a:r>
            <a:endParaRPr lang="en-US" altLang="en-US" sz="1100" dirty="0">
              <a:solidFill>
                <a:srgbClr val="000000"/>
              </a:solidFill>
              <a:latin typeface="+mn-lt"/>
            </a:endParaRPr>
          </a:p>
        </p:txBody>
      </p:sp>
      <p:sp>
        <p:nvSpPr>
          <p:cNvPr id="3078" name="TextBox 9"/>
          <p:cNvSpPr txBox="1">
            <a:spLocks noChangeArrowheads="1"/>
          </p:cNvSpPr>
          <p:nvPr/>
        </p:nvSpPr>
        <p:spPr bwMode="auto">
          <a:xfrm>
            <a:off x="4638554" y="4876800"/>
            <a:ext cx="4495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sz="1200" b="1" dirty="0">
                <a:solidFill>
                  <a:srgbClr val="0000FF"/>
                </a:solidFill>
                <a:latin typeface="Arial"/>
                <a:cs typeface="Arial"/>
              </a:rPr>
              <a:t>Contrasting large-scale environment of a humidity-dominated (left) and temperature-dominated (right) cluster of extreme wet-bulb temperature event. H500 is 500 </a:t>
            </a:r>
            <a:r>
              <a:rPr lang="en-US" altLang="en-US" sz="1200" b="1" dirty="0" err="1">
                <a:solidFill>
                  <a:srgbClr val="0000FF"/>
                </a:solidFill>
                <a:latin typeface="Arial"/>
                <a:cs typeface="Arial"/>
              </a:rPr>
              <a:t>hPa</a:t>
            </a:r>
            <a:r>
              <a:rPr lang="en-US" altLang="en-US" sz="1200" b="1" dirty="0">
                <a:solidFill>
                  <a:srgbClr val="0000FF"/>
                </a:solidFill>
                <a:latin typeface="Arial"/>
                <a:cs typeface="Arial"/>
              </a:rPr>
              <a:t> geopotential height; DSR is downward solar radiation; RH and PW are relative humidity and precipitation water.</a:t>
            </a:r>
          </a:p>
        </p:txBody>
      </p:sp>
      <p:pic>
        <p:nvPicPr>
          <p:cNvPr id="3" name="Picture 2">
            <a:extLst>
              <a:ext uri="{FF2B5EF4-FFF2-40B4-BE49-F238E27FC236}">
                <a16:creationId xmlns:a16="http://schemas.microsoft.com/office/drawing/2014/main" id="{846F4022-8F11-2041-B46C-A94D7C82B824}"/>
              </a:ext>
            </a:extLst>
          </p:cNvPr>
          <p:cNvPicPr>
            <a:picLocks noChangeAspect="1"/>
          </p:cNvPicPr>
          <p:nvPr/>
        </p:nvPicPr>
        <p:blipFill rotWithShape="1">
          <a:blip r:embed="rId3"/>
          <a:srcRect b="26413"/>
          <a:stretch/>
        </p:blipFill>
        <p:spPr>
          <a:xfrm>
            <a:off x="4953000" y="838200"/>
            <a:ext cx="3766949" cy="3968137"/>
          </a:xfrm>
          <a:prstGeom prst="rect">
            <a:avLst/>
          </a:prstGeom>
        </p:spPr>
      </p:pic>
    </p:spTree>
  </p:cSld>
  <p:clrMapOvr>
    <a:masterClrMapping/>
  </p:clrMapOvr>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resentation xmlns="http://schemas.microsoft.com/sharepoint/v3" xsi:nil="true"/>
    <Funding xmlns="3f367a74-7294-440b-bcf2-615eafc1d48f">ASR &amp; RGCM WACCEM</Funding>
    <SlideDescription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Slide" ma:contentTypeID="0x010100A22E315B1F3C42B49A0E90D2F9AB5AB100DD0966E738D64E49B965032E22FBBBFF" ma:contentTypeVersion="4" ma:contentTypeDescription="Microsoft PowerPoint Slide" ma:contentTypeScope="" ma:versionID="b3474de98243c38ca447bb66c1087723">
  <xsd:schema xmlns:xsd="http://www.w3.org/2001/XMLSchema" xmlns:xs="http://www.w3.org/2001/XMLSchema" xmlns:p="http://schemas.microsoft.com/office/2006/metadata/properties" xmlns:ns1="http://schemas.microsoft.com/sharepoint/v3" xmlns:ns3="3f367a74-7294-440b-bcf2-615eafc1d48f" targetNamespace="http://schemas.microsoft.com/office/2006/metadata/properties" ma:root="true" ma:fieldsID="9b034228d1307b28e45b372313e8c5d5" ns1:_="" ns3:_="">
    <xsd:import namespace="http://schemas.microsoft.com/sharepoint/v3"/>
    <xsd:import namespace="3f367a74-7294-440b-bcf2-615eafc1d48f"/>
    <xsd:element name="properties">
      <xsd:complexType>
        <xsd:sequence>
          <xsd:element name="documentManagement">
            <xsd:complexType>
              <xsd:all>
                <xsd:element ref="ns1:Presentation" minOccurs="0"/>
                <xsd:element ref="ns1:SlideDescription" minOccurs="0"/>
                <xsd:element ref="ns3:Funding"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resentation" ma:index="0" nillable="true" ma:displayName="Presentation" ma:internalName="Presentation">
      <xsd:simpleType>
        <xsd:restriction base="dms:Text"/>
      </xsd:simpleType>
    </xsd:element>
    <xsd:element name="SlideDescription" ma:index="1" nillable="true" ma:displayName="Description" ma:internalName="Slide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367a74-7294-440b-bcf2-615eafc1d48f" elementFormDefault="qualified">
    <xsd:import namespace="http://schemas.microsoft.com/office/2006/documentManagement/types"/>
    <xsd:import namespace="http://schemas.microsoft.com/office/infopath/2007/PartnerControls"/>
    <xsd:element name="Funding" ma:index="7" nillable="true" ma:displayName="Funding" ma:description="Funding Soure" ma:internalName="Funding" ma:readOnly="false">
      <xsd:simpleType>
        <xsd:restriction base="dms:Note">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57D9F0-2B85-430B-8843-0027C0E6F07C}">
  <ds:schemaRefs>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3f367a74-7294-440b-bcf2-615eafc1d48f"/>
    <ds:schemaRef ds:uri="http://schemas.microsoft.com/sharepoint/v3"/>
    <ds:schemaRef ds:uri="http://www.w3.org/XML/1998/namespace"/>
  </ds:schemaRefs>
</ds:datastoreItem>
</file>

<file path=customXml/itemProps2.xml><?xml version="1.0" encoding="utf-8"?>
<ds:datastoreItem xmlns:ds="http://schemas.openxmlformats.org/officeDocument/2006/customXml" ds:itemID="{57D0E77D-1AFB-4670-9E9F-1E93883B24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f367a74-7294-440b-bcf2-615eafc1d4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DOE-Sample-Slide-Highlights-Template</Template>
  <TotalTime>6258</TotalTime>
  <Words>282</Words>
  <Application>Microsoft Office PowerPoint</Application>
  <PresentationFormat>On-screen Show (4:3)</PresentationFormat>
  <Paragraphs>14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DOE-Sample-Slide-Highlights-Template</vt:lpstr>
      <vt:lpstr>PowerPoint Presentation</vt:lpstr>
    </vt:vector>
  </TitlesOfParts>
  <Company>PNNL IM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Emily L</dc:creator>
  <cp:lastModifiedBy>Risenmay, Ryan L</cp:lastModifiedBy>
  <cp:revision>28</cp:revision>
  <cp:lastPrinted>2011-05-11T17:30:12Z</cp:lastPrinted>
  <dcterms:created xsi:type="dcterms:W3CDTF">2017-11-02T21:19:41Z</dcterms:created>
  <dcterms:modified xsi:type="dcterms:W3CDTF">2020-02-10T17:07:53Z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75333844-ddec-49b7-ae1e-c27b23a45b5c</vt:lpwstr>
  </property>
  <property fmtid="{D5CDD505-2E9C-101B-9397-08002B2CF9AE}" pid="3" name="ContentTypeId">
    <vt:lpwstr>0x010100A22E315B1F3C42B49A0E90D2F9AB5AB100DD0966E738D64E49B965032E22FBBBFF</vt:lpwstr>
  </property>
</Properties>
</file>