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E7D867-0A6C-46D0-8653-90ECF4B268D7}" type="datetimeFigureOut">
              <a:rPr lang="en-US" smtClean="0"/>
              <a:t>11/30/2018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C1E56C-F0A1-4A10-BBF7-7C9CB37D83B3}" type="slidenum">
              <a:rPr lang="en-US" smtClean="0"/>
              <a:t>‹#›</a:t>
            </a:fld>
            <a:endParaRPr lang="en-US"/>
          </a:p>
        </p:txBody>
      </p:sp>
    </p:spTree>
    <p:extLst>
      <p:ext uri="{BB962C8B-B14F-4D97-AF65-F5344CB8AC3E}">
        <p14:creationId xmlns:p14="http://schemas.microsoft.com/office/powerpoint/2010/main" val="4210020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199419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362646044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11/30/2018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2829558619"/>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95248" y="1490133"/>
            <a:ext cx="3867152" cy="5367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rPr>
              <a:t>Objective</a:t>
            </a:r>
          </a:p>
          <a:p>
            <a:pPr marL="285750" indent="-285750">
              <a:spcBef>
                <a:spcPts val="252"/>
              </a:spcBef>
              <a:buFont typeface="Arial" pitchFamily="34" charset="0"/>
              <a:buChar char="●"/>
              <a:defRPr/>
            </a:pPr>
            <a:r>
              <a:rPr lang="en-US" sz="1400" dirty="0"/>
              <a:t>Project how trans-Arctic shipping in an ice-free Arctic Ocean could affect the environment</a:t>
            </a:r>
            <a:endParaRPr lang="en-US" sz="1400" b="1" strike="sngStrike" dirty="0"/>
          </a:p>
          <a:p>
            <a:pPr marL="231775" indent="-231775" algn="ctr">
              <a:spcBef>
                <a:spcPct val="15000"/>
              </a:spcBef>
              <a:defRPr/>
            </a:pPr>
            <a:r>
              <a:rPr lang="en-US" sz="1600" b="1" dirty="0">
                <a:solidFill>
                  <a:prstClr val="black"/>
                </a:solidFill>
              </a:rPr>
              <a:t>Approach</a:t>
            </a:r>
          </a:p>
          <a:p>
            <a:pPr marL="285750" indent="-285750">
              <a:spcBef>
                <a:spcPct val="15000"/>
              </a:spcBef>
              <a:buFont typeface="Arial" pitchFamily="34" charset="0"/>
              <a:buChar char="●"/>
              <a:defRPr/>
            </a:pPr>
            <a:r>
              <a:rPr lang="en-US" sz="1400" dirty="0"/>
              <a:t>Estimate shipping trends from the present to 2099 by taking into account transport of goods from ports in Europe and Asia through the </a:t>
            </a:r>
            <a:r>
              <a:rPr lang="en-US" sz="1400" dirty="0" smtClean="0"/>
              <a:t>Arctic</a:t>
            </a:r>
            <a:endParaRPr lang="en-US" sz="1400" dirty="0"/>
          </a:p>
          <a:p>
            <a:pPr marL="285750" indent="-285750">
              <a:spcBef>
                <a:spcPct val="15000"/>
              </a:spcBef>
              <a:buFont typeface="Arial" pitchFamily="34" charset="0"/>
              <a:buChar char="●"/>
              <a:defRPr/>
            </a:pPr>
            <a:r>
              <a:rPr lang="en-US" sz="1400" dirty="0">
                <a:solidFill>
                  <a:prstClr val="black"/>
                </a:solidFill>
              </a:rPr>
              <a:t>Calculate fuel needs, and estimate total emissions </a:t>
            </a:r>
            <a:r>
              <a:rPr lang="en-US" sz="1400" dirty="0"/>
              <a:t>of sulfur, black carbon, and other </a:t>
            </a:r>
            <a:r>
              <a:rPr lang="en-US" sz="1400" dirty="0" smtClean="0"/>
              <a:t>particulates </a:t>
            </a:r>
            <a:r>
              <a:rPr lang="en-US" sz="1400" dirty="0"/>
              <a:t>in a global </a:t>
            </a:r>
            <a:r>
              <a:rPr lang="en-US" sz="1400" dirty="0">
                <a:solidFill>
                  <a:prstClr val="black"/>
                </a:solidFill>
              </a:rPr>
              <a:t>Earth system model (CESM1) to simulate the net climatic effects of additional shipping emissions</a:t>
            </a:r>
          </a:p>
          <a:p>
            <a:pPr algn="ctr" eaLnBrk="1" hangingPunct="1">
              <a:spcBef>
                <a:spcPct val="15000"/>
              </a:spcBef>
              <a:buFontTx/>
              <a:buNone/>
            </a:pPr>
            <a:r>
              <a:rPr lang="en-US" altLang="en-US" sz="1600" b="1" dirty="0">
                <a:solidFill>
                  <a:srgbClr val="000000"/>
                </a:solidFill>
              </a:rPr>
              <a:t>Impact</a:t>
            </a:r>
          </a:p>
          <a:p>
            <a:pPr marL="285750" indent="-285750">
              <a:spcBef>
                <a:spcPct val="15000"/>
              </a:spcBef>
              <a:buFont typeface="Arial" pitchFamily="34" charset="0"/>
              <a:buChar char="●"/>
              <a:defRPr/>
            </a:pPr>
            <a:r>
              <a:rPr lang="en-US" sz="1400" dirty="0">
                <a:solidFill>
                  <a:prstClr val="black"/>
                </a:solidFill>
              </a:rPr>
              <a:t>With increased Arctic shipping traffic, cloud cover and liquid water content exhibited significant </a:t>
            </a:r>
            <a:r>
              <a:rPr lang="en-US" sz="1400" dirty="0" smtClean="0">
                <a:solidFill>
                  <a:prstClr val="black"/>
                </a:solidFill>
              </a:rPr>
              <a:t>increases</a:t>
            </a:r>
            <a:endParaRPr lang="en-US" sz="1400" strike="sngStrike" dirty="0">
              <a:solidFill>
                <a:srgbClr val="FF0000"/>
              </a:solidFill>
            </a:endParaRPr>
          </a:p>
          <a:p>
            <a:pPr marL="285750" indent="-285750">
              <a:spcBef>
                <a:spcPct val="15000"/>
              </a:spcBef>
              <a:buFont typeface="Arial" pitchFamily="34" charset="0"/>
              <a:buChar char="●"/>
              <a:defRPr/>
            </a:pPr>
            <a:r>
              <a:rPr lang="en-US" sz="1400" dirty="0"/>
              <a:t>Changes in clouds caused the Arctic surface air to cool nearly 1°C by the end of this century relative to the shipping‐free Arctic</a:t>
            </a:r>
          </a:p>
          <a:p>
            <a:pPr marL="285750" indent="-285750">
              <a:spcBef>
                <a:spcPct val="15000"/>
              </a:spcBef>
              <a:buFont typeface="Arial" pitchFamily="34" charset="0"/>
              <a:buChar char="●"/>
              <a:defRPr/>
            </a:pPr>
            <a:r>
              <a:rPr lang="en-US" sz="1400" dirty="0"/>
              <a:t>This study illustrates the complexity of climatic responses to increased shipping in the Arctic</a:t>
            </a:r>
          </a:p>
        </p:txBody>
      </p:sp>
      <p:sp>
        <p:nvSpPr>
          <p:cNvPr id="3076" name="Rectangle 5"/>
          <p:cNvSpPr>
            <a:spLocks noChangeArrowheads="1"/>
          </p:cNvSpPr>
          <p:nvPr/>
        </p:nvSpPr>
        <p:spPr bwMode="auto">
          <a:xfrm>
            <a:off x="91980" y="152400"/>
            <a:ext cx="905202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200" b="1" dirty="0">
                <a:solidFill>
                  <a:srgbClr val="000000"/>
                </a:solidFill>
                <a:latin typeface="Arial" panose="020B0604020202020204" pitchFamily="34" charset="0"/>
              </a:rPr>
              <a:t>Climatic Responses to Future Trans-Arctic Shipping</a:t>
            </a:r>
          </a:p>
        </p:txBody>
      </p:sp>
      <p:sp>
        <p:nvSpPr>
          <p:cNvPr id="3077" name="Text Box 6"/>
          <p:cNvSpPr txBox="1">
            <a:spLocks noChangeArrowheads="1"/>
          </p:cNvSpPr>
          <p:nvPr/>
        </p:nvSpPr>
        <p:spPr bwMode="auto">
          <a:xfrm>
            <a:off x="4261388" y="6019800"/>
            <a:ext cx="4543065" cy="57708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050" dirty="0"/>
              <a:t>Stephenson SR, W Wang, CS </a:t>
            </a:r>
            <a:r>
              <a:rPr lang="en-US" sz="1050" dirty="0" err="1"/>
              <a:t>Zender</a:t>
            </a:r>
            <a:r>
              <a:rPr lang="en-US" sz="1050" dirty="0"/>
              <a:t>, H Wang, SJ Davis, and PJ Rasch. 2018. ”Climatic </a:t>
            </a:r>
            <a:r>
              <a:rPr lang="en-US" sz="1050" dirty="0" smtClean="0"/>
              <a:t>Responses </a:t>
            </a:r>
            <a:r>
              <a:rPr lang="en-US" sz="1050" dirty="0"/>
              <a:t>to </a:t>
            </a:r>
            <a:r>
              <a:rPr lang="en-US" sz="1050" dirty="0" smtClean="0"/>
              <a:t>Future Trans‐Arctic Shipping</a:t>
            </a:r>
            <a:r>
              <a:rPr lang="en-US" sz="1050" dirty="0"/>
              <a:t>.” </a:t>
            </a:r>
            <a:r>
              <a:rPr lang="en-US" sz="1050" i="1" dirty="0"/>
              <a:t>Geophysical Research Letters</a:t>
            </a:r>
            <a:r>
              <a:rPr lang="en-US" sz="1050" dirty="0"/>
              <a:t> 45(18):9898−9908. DOI: 10.1029/2018GL078969</a:t>
            </a:r>
            <a:endParaRPr lang="en-US" altLang="en-US" sz="1050" dirty="0">
              <a:latin typeface="+mn-lt"/>
            </a:endParaRPr>
          </a:p>
        </p:txBody>
      </p:sp>
      <p:sp>
        <p:nvSpPr>
          <p:cNvPr id="3078" name="TextBox 9"/>
          <p:cNvSpPr txBox="1">
            <a:spLocks noChangeArrowheads="1"/>
          </p:cNvSpPr>
          <p:nvPr/>
        </p:nvSpPr>
        <p:spPr bwMode="auto">
          <a:xfrm>
            <a:off x="4198543" y="3885337"/>
            <a:ext cx="4668757"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CESM1 </a:t>
            </a:r>
            <a:r>
              <a:rPr lang="en-US" altLang="en-US" sz="1200" b="1" dirty="0" smtClean="0">
                <a:solidFill>
                  <a:srgbClr val="0000FF"/>
                </a:solidFill>
                <a:latin typeface="Arial" panose="020B0604020202020204" pitchFamily="34" charset="0"/>
              </a:rPr>
              <a:t>simulate</a:t>
            </a:r>
            <a:r>
              <a:rPr lang="en-US" altLang="en-US" sz="1200" b="1" dirty="0">
                <a:solidFill>
                  <a:srgbClr val="0000FF"/>
                </a:solidFill>
                <a:latin typeface="Arial" panose="020B0604020202020204" pitchFamily="34" charset="0"/>
              </a:rPr>
              <a:t>d </a:t>
            </a:r>
            <a:r>
              <a:rPr lang="en-US" altLang="en-US" sz="1200" b="1" dirty="0" err="1" smtClean="0">
                <a:solidFill>
                  <a:srgbClr val="0000FF"/>
                </a:solidFill>
                <a:latin typeface="Arial" panose="020B0604020202020204" pitchFamily="34" charset="0"/>
              </a:rPr>
              <a:t>multidecadal</a:t>
            </a:r>
            <a:r>
              <a:rPr lang="en-US" altLang="en-US" sz="1200" b="1" dirty="0" smtClean="0">
                <a:solidFill>
                  <a:srgbClr val="0000FF"/>
                </a:solidFill>
                <a:latin typeface="Arial" panose="020B0604020202020204" pitchFamily="34" charset="0"/>
              </a:rPr>
              <a:t> </a:t>
            </a:r>
            <a:r>
              <a:rPr lang="en-US" altLang="en-US" sz="1200" b="1" dirty="0">
                <a:solidFill>
                  <a:srgbClr val="0000FF"/>
                </a:solidFill>
                <a:latin typeface="Arial" panose="020B0604020202020204" pitchFamily="34" charset="0"/>
              </a:rPr>
              <a:t>trends in the Arctic surface temperature (red) and ice extent (blue). The Control (solid lines) is from an ensemble of fully coupled CESM simulations under the RCP8.5 emissions scenario (characterized by increasing concentrations of greenhouse gases through 2100). The Experiment (dashed lines) includes the additional trans-Arctic shipping emissions on top of the Control. </a:t>
            </a:r>
            <a:r>
              <a:rPr lang="en-US" altLang="en-US" sz="1200" b="1" dirty="0" smtClean="0">
                <a:solidFill>
                  <a:srgbClr val="0000FF"/>
                </a:solidFill>
                <a:latin typeface="Arial" panose="020B0604020202020204" pitchFamily="34" charset="0"/>
              </a:rPr>
              <a:t>The </a:t>
            </a:r>
            <a:r>
              <a:rPr lang="en-US" altLang="en-US" sz="1200" b="1" dirty="0">
                <a:solidFill>
                  <a:srgbClr val="0000FF"/>
                </a:solidFill>
                <a:latin typeface="Arial" panose="020B0604020202020204" pitchFamily="34" charset="0"/>
              </a:rPr>
              <a:t>surface temperature is a little lower, and sea ice extent a little </a:t>
            </a:r>
            <a:r>
              <a:rPr lang="en-US" altLang="en-US" sz="1200" b="1" dirty="0" smtClean="0">
                <a:solidFill>
                  <a:srgbClr val="0000FF"/>
                </a:solidFill>
                <a:latin typeface="Arial" panose="020B0604020202020204" pitchFamily="34" charset="0"/>
              </a:rPr>
              <a:t>higher, </a:t>
            </a:r>
            <a:r>
              <a:rPr lang="en-US" altLang="en-US" sz="1200" b="1" dirty="0">
                <a:solidFill>
                  <a:srgbClr val="0000FF"/>
                </a:solidFill>
                <a:latin typeface="Arial" panose="020B0604020202020204" pitchFamily="34" charset="0"/>
              </a:rPr>
              <a:t>when ship emissions are accounted for</a:t>
            </a:r>
            <a:r>
              <a:rPr lang="en-US" altLang="en-US" sz="1200" b="1" dirty="0" smtClean="0">
                <a:solidFill>
                  <a:srgbClr val="0000FF"/>
                </a:solidFill>
                <a:latin typeface="Arial" panose="020B0604020202020204" pitchFamily="34" charset="0"/>
              </a:rPr>
              <a:t>.</a:t>
            </a:r>
            <a:endParaRPr lang="en-US" altLang="en-US" sz="1200" b="1" dirty="0">
              <a:solidFill>
                <a:srgbClr val="0000FF"/>
              </a:solidFill>
              <a:latin typeface="Arial" panose="020B0604020202020204" pitchFamily="34" charset="0"/>
            </a:endParaRPr>
          </a:p>
        </p:txBody>
      </p:sp>
      <p:pic>
        <p:nvPicPr>
          <p:cNvPr id="8" name="Picture 7"/>
          <p:cNvPicPr>
            <a:picLocks noChangeAspect="1"/>
          </p:cNvPicPr>
          <p:nvPr/>
        </p:nvPicPr>
        <p:blipFill>
          <a:blip r:embed="rId3">
            <a:extLst>
              <a:ext uri="{BEBA8EAE-BF5A-486C-A8C5-ECC9F3942E4B}">
                <a14:imgProps xmlns:a14="http://schemas.microsoft.com/office/drawing/2010/main">
                  <a14:imgLayer r:embed="rId4">
                    <a14:imgEffect>
                      <a14:sharpenSoften amount="25000"/>
                    </a14:imgEffect>
                  </a14:imgLayer>
                </a14:imgProps>
              </a:ext>
            </a:extLst>
          </a:blip>
          <a:stretch>
            <a:fillRect/>
          </a:stretch>
        </p:blipFill>
        <p:spPr>
          <a:xfrm>
            <a:off x="4084547" y="1490133"/>
            <a:ext cx="4849902" cy="2167467"/>
          </a:xfrm>
          <a:prstGeom prst="rect">
            <a:avLst/>
          </a:prstGeom>
        </p:spPr>
      </p:pic>
    </p:spTree>
    <p:extLst>
      <p:ext uri="{BB962C8B-B14F-4D97-AF65-F5344CB8AC3E}">
        <p14:creationId xmlns:p14="http://schemas.microsoft.com/office/powerpoint/2010/main" val="2315782400"/>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a8aaa84c71a4e914df735642033ef70b">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2794fb4f500ec30b95632cae512c31f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Wang-Rasch-ArcticShipping-GRL-Nov2018-f</Presentation>
    <Funding xmlns="98b00cf3-a6ce-40de-8923-f140beb786e9">ESM, RGCM</Funding>
  </documentManagement>
</p:properties>
</file>

<file path=customXml/itemProps1.xml><?xml version="1.0" encoding="utf-8"?>
<ds:datastoreItem xmlns:ds="http://schemas.openxmlformats.org/officeDocument/2006/customXml" ds:itemID="{83B5BCA1-04C5-4EEE-A059-91D54FD3DB2C}"/>
</file>

<file path=customXml/itemProps2.xml><?xml version="1.0" encoding="utf-8"?>
<ds:datastoreItem xmlns:ds="http://schemas.openxmlformats.org/officeDocument/2006/customXml" ds:itemID="{F08C0D69-5EFD-4516-B2DD-62249C7A7666}"/>
</file>

<file path=docProps/app.xml><?xml version="1.0" encoding="utf-8"?>
<Properties xmlns="http://schemas.openxmlformats.org/officeDocument/2006/extended-properties" xmlns:vt="http://schemas.openxmlformats.org/officeDocument/2006/docPropsVTypes">
  <Template>DOE-Sample-Slide-Highlights-Template</Template>
  <TotalTime>7142</TotalTime>
  <Words>229</Words>
  <Application>Microsoft Office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Wang_Rasch_ArcticShipping_GRL_November2018_f</dc:title>
  <dc:creator>Davis, Emily L</dc:creator>
  <dc:description/>
  <cp:lastModifiedBy>Dorsey, Kathryn S</cp:lastModifiedBy>
  <cp:revision>38</cp:revision>
  <cp:lastPrinted>2011-05-11T17:30:12Z</cp:lastPrinted>
  <dcterms:created xsi:type="dcterms:W3CDTF">2017-11-02T21:19:41Z</dcterms:created>
  <dcterms:modified xsi:type="dcterms:W3CDTF">2018-11-30T18:19:15Z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0x010100A22E315B1F3C42B49A0E90D2F9AB5AB100A3ADA40348D53C4EA114B46FA9468BEB</vt:lpwstr>
  </property>
  <property fmtid="{D5CDD505-2E9C-101B-9397-08002B2CF9AE}" pid="4" name="Highlight">
    <vt:lpwstr/>
  </property>
  <property fmtid="{D5CDD505-2E9C-101B-9397-08002B2CF9AE}" pid="5" name="FY">
    <vt:lpwstr/>
  </property>
  <property fmtid="{D5CDD505-2E9C-101B-9397-08002B2CF9AE}" pid="6" name="Funding">
    <vt:lpwstr>ESM, RGCM</vt:lpwstr>
  </property>
  <property fmtid="{D5CDD505-2E9C-101B-9397-08002B2CF9AE}" pid="7" name="ContentType">
    <vt:lpwstr>Slide</vt:lpwstr>
  </property>
  <property fmtid="{D5CDD505-2E9C-101B-9397-08002B2CF9AE}" pid="8" name="Presentation">
    <vt:lpwstr>Wang_Rasch_ArcticShipping_GRL_November2018_f</vt:lpwstr>
  </property>
  <property fmtid="{D5CDD505-2E9C-101B-9397-08002B2CF9AE}" pid="9" name="SlideDescription">
    <vt:lpwstr/>
  </property>
</Properties>
</file>