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3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72"/>
    <p:restoredTop sz="94693"/>
  </p:normalViewPr>
  <p:slideViewPr>
    <p:cSldViewPr snapToGrid="0" snapToObjects="1" showGuides="1">
      <p:cViewPr varScale="1">
        <p:scale>
          <a:sx n="73" d="100"/>
          <a:sy n="73" d="100"/>
        </p:scale>
        <p:origin x="78" y="756"/>
      </p:cViewPr>
      <p:guideLst>
        <p:guide orient="horz" pos="2160"/>
        <p:guide pos="23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senmay, Ryan L" userId="0090918f-4cb9-48e5-90c7-1f8d1e51ae49" providerId="ADAL" clId="{AB5A8B2F-1403-4193-B79F-34397982B700}"/>
    <pc:docChg chg="undo modSld">
      <pc:chgData name="Risenmay, Ryan L" userId="0090918f-4cb9-48e5-90c7-1f8d1e51ae49" providerId="ADAL" clId="{AB5A8B2F-1403-4193-B79F-34397982B700}" dt="2019-03-27T22:41:48.931" v="17" actId="13926"/>
      <pc:docMkLst>
        <pc:docMk/>
      </pc:docMkLst>
      <pc:sldChg chg="modSp">
        <pc:chgData name="Risenmay, Ryan L" userId="0090918f-4cb9-48e5-90c7-1f8d1e51ae49" providerId="ADAL" clId="{AB5A8B2F-1403-4193-B79F-34397982B700}" dt="2019-03-27T22:41:48.931" v="17" actId="13926"/>
        <pc:sldMkLst>
          <pc:docMk/>
          <pc:sldMk cId="685678331" sldId="256"/>
        </pc:sldMkLst>
        <pc:spChg chg="mod">
          <ac:chgData name="Risenmay, Ryan L" userId="0090918f-4cb9-48e5-90c7-1f8d1e51ae49" providerId="ADAL" clId="{AB5A8B2F-1403-4193-B79F-34397982B700}" dt="2019-03-27T22:41:48.931" v="17" actId="13926"/>
          <ac:spMkLst>
            <pc:docMk/>
            <pc:sldMk cId="685678331" sldId="256"/>
            <ac:spMk id="307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2738BC-C360-449D-A949-D78D2601FB0C}" type="datetimeFigureOut">
              <a:rPr lang="en-US" smtClean="0"/>
              <a:t>3/27/2019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41266-2AA8-40CD-8035-C78B6C33284D}" type="slidenum">
              <a:rPr lang="en-US" smtClean="0"/>
              <a:t>‹#›</a:t>
            </a:fld>
            <a:endParaRPr lang="en-US"/>
          </a:p>
        </p:txBody>
      </p:sp>
    </p:spTree>
    <p:extLst>
      <p:ext uri="{BB962C8B-B14F-4D97-AF65-F5344CB8AC3E}">
        <p14:creationId xmlns:p14="http://schemas.microsoft.com/office/powerpoint/2010/main" val="1810042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280991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65212515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3/27/2019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468477860"/>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0992" y="1143000"/>
            <a:ext cx="3714838"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Review the state of the science in the coupling of physical and dynamical modules</a:t>
            </a:r>
            <a:r>
              <a:rPr lang="en-US" sz="1400" dirty="0">
                <a:solidFill>
                  <a:srgbClr val="FF0000"/>
                </a:solidFill>
              </a:rPr>
              <a:t> </a:t>
            </a:r>
            <a:r>
              <a:rPr lang="en-US" sz="1400" dirty="0">
                <a:solidFill>
                  <a:prstClr val="black"/>
                </a:solidFill>
              </a:rPr>
              <a:t>in weather, climate, and Earth system models</a:t>
            </a:r>
            <a:endParaRPr lang="en-US" sz="1600" b="1" dirty="0">
              <a:solidFill>
                <a:prstClr val="black"/>
              </a:solidFill>
            </a:endParaRPr>
          </a:p>
          <a:p>
            <a:pPr marL="231775" indent="-231775" algn="ctr">
              <a:spcBef>
                <a:spcPct val="15000"/>
              </a:spcBef>
              <a:defRPr/>
            </a:pPr>
            <a:r>
              <a:rPr lang="en-US" sz="16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Use illustrative examples and classify the coupling problems by phenomena to show how the coupling can be analyzed</a:t>
            </a:r>
          </a:p>
          <a:p>
            <a:pPr marL="285750" indent="-285750">
              <a:spcBef>
                <a:spcPct val="15000"/>
              </a:spcBef>
              <a:buFont typeface="Arial" pitchFamily="34" charset="0"/>
              <a:buChar char="●"/>
              <a:defRPr/>
            </a:pPr>
            <a:r>
              <a:rPr lang="en-US" sz="1400" dirty="0">
                <a:solidFill>
                  <a:prstClr val="black"/>
                </a:solidFill>
              </a:rPr>
              <a:t>Discuss issues associated with the artificial separation of physical phenomena based on whether they can be spatially resolved or not, the isolation of interacting processes, and the inconsistency between formulations of different modules</a:t>
            </a:r>
          </a:p>
          <a:p>
            <a:pPr marL="231775" indent="-231775" algn="ctr">
              <a:spcBef>
                <a:spcPct val="15000"/>
              </a:spcBef>
              <a:defRPr/>
            </a:pPr>
            <a:r>
              <a:rPr lang="en-US" sz="1600" b="1" dirty="0">
                <a:solidFill>
                  <a:prstClr val="black"/>
                </a:solidFill>
              </a:rPr>
              <a:t>Impact</a:t>
            </a:r>
          </a:p>
          <a:p>
            <a:pPr marL="285750" indent="-285750">
              <a:spcBef>
                <a:spcPct val="15000"/>
              </a:spcBef>
              <a:buFont typeface="Arial" pitchFamily="34" charset="0"/>
              <a:buChar char="●"/>
              <a:defRPr/>
            </a:pPr>
            <a:r>
              <a:rPr lang="en-US" sz="1400" dirty="0">
                <a:solidFill>
                  <a:prstClr val="black"/>
                </a:solidFill>
              </a:rPr>
              <a:t>Coupling issues are pervasive in current models </a:t>
            </a:r>
          </a:p>
          <a:p>
            <a:pPr marL="285750" indent="-285750">
              <a:spcBef>
                <a:spcPct val="15000"/>
              </a:spcBef>
              <a:buFont typeface="Arial" pitchFamily="34" charset="0"/>
              <a:buChar char="●"/>
              <a:defRPr/>
            </a:pPr>
            <a:r>
              <a:rPr lang="en-US" altLang="en-US" sz="1400" dirty="0">
                <a:solidFill>
                  <a:prstClr val="black"/>
                </a:solidFill>
              </a:rPr>
              <a:t>Guidance on coupling methods assists in the development of new models and improvement of existing models to help </a:t>
            </a:r>
            <a:r>
              <a:rPr lang="en-US" sz="1400" dirty="0">
                <a:solidFill>
                  <a:prstClr val="black"/>
                </a:solidFill>
              </a:rPr>
              <a:t>fully realize the potential of each and remove an important bottleneck in the predictive skill of the entire model system</a:t>
            </a:r>
          </a:p>
        </p:txBody>
      </p:sp>
      <p:sp>
        <p:nvSpPr>
          <p:cNvPr id="3076" name="Rectangle 5"/>
          <p:cNvSpPr>
            <a:spLocks noChangeArrowheads="1"/>
          </p:cNvSpPr>
          <p:nvPr/>
        </p:nvSpPr>
        <p:spPr bwMode="auto">
          <a:xfrm>
            <a:off x="150992" y="70264"/>
            <a:ext cx="8840608" cy="1046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100" b="1" dirty="0">
                <a:solidFill>
                  <a:srgbClr val="000000"/>
                </a:solidFill>
                <a:latin typeface="Arial" panose="020B0604020202020204" pitchFamily="34" charset="0"/>
              </a:rPr>
              <a:t>An International Review of the State </a:t>
            </a:r>
            <a:br>
              <a:rPr lang="en-US" altLang="en-US" sz="3100" b="1" dirty="0">
                <a:solidFill>
                  <a:srgbClr val="000000"/>
                </a:solidFill>
                <a:latin typeface="Arial" panose="020B0604020202020204" pitchFamily="34" charset="0"/>
              </a:rPr>
            </a:br>
            <a:r>
              <a:rPr lang="en-US" altLang="en-US" sz="3100" b="1" dirty="0">
                <a:solidFill>
                  <a:srgbClr val="000000"/>
                </a:solidFill>
                <a:latin typeface="Arial" panose="020B0604020202020204" pitchFamily="34" charset="0"/>
              </a:rPr>
              <a:t>of the Science in Physics-Dynamics Coupling</a:t>
            </a:r>
          </a:p>
        </p:txBody>
      </p:sp>
      <p:sp>
        <p:nvSpPr>
          <p:cNvPr id="3077" name="Text Box 6"/>
          <p:cNvSpPr txBox="1">
            <a:spLocks noChangeArrowheads="1"/>
          </p:cNvSpPr>
          <p:nvPr/>
        </p:nvSpPr>
        <p:spPr bwMode="auto">
          <a:xfrm>
            <a:off x="3865831" y="5486400"/>
            <a:ext cx="4973370" cy="10156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000" dirty="0"/>
              <a:t>Gross M, H Wan, PJ Rasch, PM Caldwell, DL Williamson, D </a:t>
            </a:r>
            <a:r>
              <a:rPr lang="en-US" sz="1000" dirty="0" err="1"/>
              <a:t>Klocke</a:t>
            </a:r>
            <a:r>
              <a:rPr lang="en-US" sz="1000" dirty="0"/>
              <a:t>, C </a:t>
            </a:r>
            <a:r>
              <a:rPr lang="en-US" sz="1000" dirty="0" err="1"/>
              <a:t>Jablonowski</a:t>
            </a:r>
            <a:r>
              <a:rPr lang="en-US" sz="1000" dirty="0"/>
              <a:t>, DR Thatcher, N Wood, M Cullen, B </a:t>
            </a:r>
            <a:r>
              <a:rPr lang="en-US" sz="1000" dirty="0" err="1"/>
              <a:t>Beare</a:t>
            </a:r>
            <a:r>
              <a:rPr lang="en-US" sz="1000" dirty="0"/>
              <a:t>, M Willett, F </a:t>
            </a:r>
            <a:r>
              <a:rPr lang="en-US" sz="1000" dirty="0" err="1"/>
              <a:t>Lemarié</a:t>
            </a:r>
            <a:r>
              <a:rPr lang="en-US" sz="1000" dirty="0"/>
              <a:t>, E </a:t>
            </a:r>
            <a:r>
              <a:rPr lang="en-US" sz="1000" dirty="0" err="1"/>
              <a:t>Blayo</a:t>
            </a:r>
            <a:r>
              <a:rPr lang="en-US" sz="1000" dirty="0"/>
              <a:t>, S </a:t>
            </a:r>
            <a:r>
              <a:rPr lang="en-US" sz="1000" dirty="0" err="1"/>
              <a:t>Malardel</a:t>
            </a:r>
            <a:r>
              <a:rPr lang="en-US" sz="1000" dirty="0"/>
              <a:t>, P </a:t>
            </a:r>
            <a:r>
              <a:rPr lang="en-US" sz="1000" dirty="0" err="1"/>
              <a:t>Termonia</a:t>
            </a:r>
            <a:r>
              <a:rPr lang="en-US" sz="1000" dirty="0"/>
              <a:t>, A Gassmann, PH Lauritzen, H Johansen, CM </a:t>
            </a:r>
            <a:r>
              <a:rPr lang="en-US" sz="1000" dirty="0" err="1"/>
              <a:t>Zarzycki</a:t>
            </a:r>
            <a:r>
              <a:rPr lang="en-US" sz="1000" dirty="0"/>
              <a:t>, K </a:t>
            </a:r>
            <a:r>
              <a:rPr lang="en-US" sz="1000" dirty="0" err="1"/>
              <a:t>Sakaguchi</a:t>
            </a:r>
            <a:r>
              <a:rPr lang="en-US" sz="1000" dirty="0"/>
              <a:t>, and R Leung. 2018. “Physics–Dynamics Coupling in Weather, Climate, and Earth System Models: Challenges and Recent Progress.” </a:t>
            </a:r>
            <a:r>
              <a:rPr lang="en-US" sz="1000" i="1" dirty="0"/>
              <a:t>Monthly Weather Review</a:t>
            </a:r>
            <a:r>
              <a:rPr lang="en-US" sz="1000" dirty="0"/>
              <a:t> 146</a:t>
            </a:r>
            <a:r>
              <a:rPr lang="en-US" sz="1000" b="1" dirty="0"/>
              <a:t>:</a:t>
            </a:r>
            <a:r>
              <a:rPr lang="en-US" sz="1000" dirty="0"/>
              <a:t>3505–3544, https://doi.org/10.1175/MWR-D-17-0345.1.</a:t>
            </a:r>
          </a:p>
        </p:txBody>
      </p:sp>
      <p:sp>
        <p:nvSpPr>
          <p:cNvPr id="23" name="TextBox 9">
            <a:extLst>
              <a:ext uri="{FF2B5EF4-FFF2-40B4-BE49-F238E27FC236}">
                <a16:creationId xmlns:a16="http://schemas.microsoft.com/office/drawing/2014/main" id="{07B78CA9-B813-41AC-B388-D72363D6405C}"/>
              </a:ext>
            </a:extLst>
          </p:cNvPr>
          <p:cNvSpPr txBox="1">
            <a:spLocks noChangeArrowheads="1"/>
          </p:cNvSpPr>
          <p:nvPr/>
        </p:nvSpPr>
        <p:spPr bwMode="auto">
          <a:xfrm>
            <a:off x="3777809" y="4584635"/>
            <a:ext cx="50292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Researchers assess and develop methods for coupling individual modules to improve the overall predictive skill of weather, climate, and Earth system models.  </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5830" y="1388041"/>
            <a:ext cx="4941180" cy="3088238"/>
          </a:xfrm>
          <a:prstGeom prst="rect">
            <a:avLst/>
          </a:prstGeom>
        </p:spPr>
      </p:pic>
    </p:spTree>
    <p:extLst>
      <p:ext uri="{BB962C8B-B14F-4D97-AF65-F5344CB8AC3E}">
        <p14:creationId xmlns:p14="http://schemas.microsoft.com/office/powerpoint/2010/main" val="685678331"/>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a8aaa84c71a4e914df735642033ef70b">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2794fb4f500ec30b95632cae512c31f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Wan-etal-PDCReview-MWR-February2019-f</Presentation>
    <Funding xmlns="98b00cf3-a6ce-40de-8923-f140beb786e9">SciDAC/RGCM (RGMA)</Funding>
  </documentManagement>
</p:properties>
</file>

<file path=customXml/itemProps1.xml><?xml version="1.0" encoding="utf-8"?>
<ds:datastoreItem xmlns:ds="http://schemas.openxmlformats.org/officeDocument/2006/customXml" ds:itemID="{AAD7F3C2-AAC9-4C10-A1AD-D3C7CE6CEA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2711D2C-367F-49E4-87FD-C6E0E928C510}">
  <ds:schemaRefs>
    <ds:schemaRef ds:uri="http://purl.org/dc/terms/"/>
    <ds:schemaRef ds:uri="http://schemas.microsoft.com/office/2006/metadata/properties"/>
    <ds:schemaRef ds:uri="http://purl.org/dc/elements/1.1/"/>
    <ds:schemaRef ds:uri="http://schemas.microsoft.com/sharepoint/v3"/>
    <ds:schemaRef ds:uri="http://www.w3.org/XML/1998/namespace"/>
    <ds:schemaRef ds:uri="http://schemas.microsoft.com/office/2006/documentManagement/types"/>
    <ds:schemaRef ds:uri="http://purl.org/dc/dcmitype/"/>
    <ds:schemaRef ds:uri="98b00cf3-a6ce-40de-8923-f140beb786e9"/>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8054</TotalTime>
  <Words>244</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Wan-etal-PDCReview-MWR-February2019-f</dc:title>
  <dc:creator>Davis, Emily L</dc:creator>
  <dc:description/>
  <cp:lastModifiedBy>Risenmay, Ryan L</cp:lastModifiedBy>
  <cp:revision>51</cp:revision>
  <cp:lastPrinted>2011-05-11T17:30:12Z</cp:lastPrinted>
  <dcterms:created xsi:type="dcterms:W3CDTF">2017-11-02T21:19:41Z</dcterms:created>
  <dcterms:modified xsi:type="dcterms:W3CDTF">2019-03-27T22:41:59Z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SciDAC/RGCM (RGMA)</vt:lpwstr>
  </property>
  <property fmtid="{D5CDD505-2E9C-101B-9397-08002B2CF9AE}" pid="7" name="ContentType">
    <vt:lpwstr>Slide</vt:lpwstr>
  </property>
  <property fmtid="{D5CDD505-2E9C-101B-9397-08002B2CF9AE}" pid="8" name="Presentation">
    <vt:lpwstr>Wan-etal-PDCReview-MWR-February2019-f</vt:lpwstr>
  </property>
  <property fmtid="{D5CDD505-2E9C-101B-9397-08002B2CF9AE}" pid="9" name="SlideDescription">
    <vt:lpwstr/>
  </property>
</Properties>
</file>