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485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45DC48-220A-46F4-8BF8-7714B370EC02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93FA10-AA1D-4C54-AAE1-E1E778273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384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5283" indent="-29049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1974" indent="-232395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26763" indent="-232395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1553" indent="-232395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56342" indent="-23239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1132" indent="-23239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85921" indent="-23239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50711" indent="-23239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529DFE1-6485-45BE-B457-5910266417E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2307434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3761295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ED2371-95F7-4024-83DD-C565AB5171B4}" type="datetime4">
              <a:rPr lang="en-US" smtClean="0"/>
              <a:t>July 17,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00A27DAC-BB3F-4F4E-A65A-EF45578411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6024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74180" y="1146359"/>
            <a:ext cx="4359720" cy="36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600" b="1" dirty="0">
                <a:cs typeface="Arial" panose="020B0604020202020204" pitchFamily="34" charset="0"/>
              </a:rPr>
              <a:t>Objective</a:t>
            </a:r>
          </a:p>
          <a:p>
            <a:pPr marL="285750" indent="-285750">
              <a:spcBef>
                <a:spcPct val="15000"/>
              </a:spcBef>
              <a:spcAft>
                <a:spcPts val="600"/>
              </a:spcAft>
              <a:buFont typeface="Arial" pitchFamily="34" charset="0"/>
              <a:buChar char="●"/>
              <a:tabLst>
                <a:tab pos="338138" algn="l"/>
              </a:tabLst>
              <a:defRPr/>
            </a:pPr>
            <a:r>
              <a:rPr lang="en-US" sz="1600" dirty="0" smtClean="0"/>
              <a:t>Investigate </a:t>
            </a:r>
            <a:r>
              <a:rPr lang="en-US" sz="1600" dirty="0"/>
              <a:t>the </a:t>
            </a:r>
            <a:r>
              <a:rPr lang="en-US" sz="1600" dirty="0" smtClean="0"/>
              <a:t>effects of water </a:t>
            </a:r>
            <a:r>
              <a:rPr lang="en-US" sz="1600" dirty="0"/>
              <a:t>management </a:t>
            </a:r>
            <a:r>
              <a:rPr lang="en-US" sz="1600" dirty="0" smtClean="0"/>
              <a:t>(agricultural </a:t>
            </a:r>
            <a:r>
              <a:rPr lang="en-US" sz="1600" dirty="0"/>
              <a:t>irrigation, water </a:t>
            </a:r>
            <a:r>
              <a:rPr lang="en-US" sz="1600" dirty="0" smtClean="0"/>
              <a:t>withdrawal, </a:t>
            </a:r>
            <a:r>
              <a:rPr lang="en-US" sz="1600" dirty="0"/>
              <a:t>and reservoir </a:t>
            </a:r>
            <a:r>
              <a:rPr lang="en-US" sz="1600" dirty="0" smtClean="0"/>
              <a:t>regulation) </a:t>
            </a:r>
            <a:r>
              <a:rPr lang="en-US" sz="1600" dirty="0"/>
              <a:t>on future </a:t>
            </a:r>
            <a:r>
              <a:rPr lang="en-US" sz="1600" dirty="0" smtClean="0"/>
              <a:t>meteorological, agricultural, and hydrological droughts, and </a:t>
            </a:r>
            <a:r>
              <a:rPr lang="en-US" sz="1600" dirty="0"/>
              <a:t>their </a:t>
            </a:r>
            <a:r>
              <a:rPr lang="en-US" sz="1600" dirty="0" smtClean="0"/>
              <a:t>interconnections</a:t>
            </a:r>
            <a:r>
              <a:rPr lang="en-US" sz="1600" dirty="0"/>
              <a:t>. </a:t>
            </a:r>
            <a:endParaRPr lang="en-US" sz="1600" dirty="0" smtClean="0"/>
          </a:p>
          <a:p>
            <a:pPr marL="231775" indent="-231775" algn="ctr">
              <a:spcBef>
                <a:spcPct val="15000"/>
              </a:spcBef>
              <a:tabLst>
                <a:tab pos="338138" algn="l"/>
              </a:tabLst>
              <a:defRPr/>
            </a:pPr>
            <a:r>
              <a:rPr lang="en-US" sz="1600" b="1" dirty="0" smtClean="0">
                <a:cs typeface="Arial" panose="020B0604020202020204" pitchFamily="34" charset="0"/>
              </a:rPr>
              <a:t>Approach</a:t>
            </a:r>
          </a:p>
          <a:p>
            <a:pPr marL="285750" indent="-285750">
              <a:spcBef>
                <a:spcPct val="15000"/>
              </a:spcBef>
              <a:spcAft>
                <a:spcPts val="600"/>
              </a:spcAft>
              <a:buFont typeface="Arial" pitchFamily="34" charset="0"/>
              <a:buChar char="●"/>
              <a:tabLst>
                <a:tab pos="338138" algn="l"/>
              </a:tabLst>
              <a:defRPr/>
            </a:pPr>
            <a:r>
              <a:rPr lang="en-US" sz="1600" dirty="0"/>
              <a:t>Analyze simulations by four global hydrological models, driven by five global climate models under RCP2.6 and RCP8.5, with and without effects of water management.</a:t>
            </a:r>
          </a:p>
          <a:p>
            <a:pPr marL="285750" indent="-285750">
              <a:spcBef>
                <a:spcPct val="15000"/>
              </a:spcBef>
              <a:spcAft>
                <a:spcPts val="600"/>
              </a:spcAft>
              <a:buFont typeface="Arial" pitchFamily="34" charset="0"/>
              <a:buChar char="●"/>
              <a:tabLst>
                <a:tab pos="338138" algn="l"/>
              </a:tabLst>
              <a:defRPr/>
            </a:pPr>
            <a:r>
              <a:rPr lang="en-US" sz="1600" dirty="0"/>
              <a:t>Derive drought indices for meteorological, agricultural, and hydrological droughts</a:t>
            </a:r>
            <a:r>
              <a:rPr lang="en-US" sz="1600" dirty="0" smtClean="0"/>
              <a:t>.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318703" y="7202"/>
            <a:ext cx="8039234" cy="1046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Effects of Water 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Management 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Future 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Droughts: 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A Global Multi-Model Analysis 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5057225" y="5755019"/>
            <a:ext cx="3836167" cy="86177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en-US" sz="1000" dirty="0">
                <a:cs typeface="Arial" panose="020B0604020202020204" pitchFamily="34" charset="0"/>
              </a:rPr>
              <a:t>Wan </a:t>
            </a:r>
            <a:r>
              <a:rPr lang="en-US" sz="1000" dirty="0" smtClean="0">
                <a:latin typeface="+mn-lt"/>
                <a:cs typeface="Arial" panose="020B0604020202020204" pitchFamily="34" charset="0"/>
              </a:rPr>
              <a:t>W, J </a:t>
            </a:r>
            <a:r>
              <a:rPr lang="en-US" sz="1000" dirty="0">
                <a:latin typeface="+mn-lt"/>
                <a:cs typeface="Arial" panose="020B0604020202020204" pitchFamily="34" charset="0"/>
              </a:rPr>
              <a:t>Zhao, </a:t>
            </a:r>
            <a:r>
              <a:rPr lang="en-US" sz="1000" dirty="0" smtClean="0">
                <a:latin typeface="+mn-lt"/>
                <a:cs typeface="Arial" panose="020B0604020202020204" pitchFamily="34" charset="0"/>
              </a:rPr>
              <a:t>H </a:t>
            </a:r>
            <a:r>
              <a:rPr lang="en-US" sz="1000" dirty="0">
                <a:latin typeface="+mn-lt"/>
                <a:cs typeface="Arial" panose="020B0604020202020204" pitchFamily="34" charset="0"/>
              </a:rPr>
              <a:t>Li, </a:t>
            </a:r>
            <a:r>
              <a:rPr lang="en-US" sz="1000" dirty="0" smtClean="0">
                <a:latin typeface="+mn-lt"/>
                <a:cs typeface="Arial" panose="020B0604020202020204" pitchFamily="34" charset="0"/>
              </a:rPr>
              <a:t>A </a:t>
            </a:r>
            <a:r>
              <a:rPr lang="en-US" sz="1000" dirty="0">
                <a:latin typeface="+mn-lt"/>
                <a:cs typeface="Arial" panose="020B0604020202020204" pitchFamily="34" charset="0"/>
              </a:rPr>
              <a:t>Mishra, </a:t>
            </a:r>
            <a:r>
              <a:rPr lang="en-US" sz="1000" dirty="0" smtClean="0">
                <a:latin typeface="+mn-lt"/>
                <a:cs typeface="Arial" panose="020B0604020202020204" pitchFamily="34" charset="0"/>
              </a:rPr>
              <a:t>M </a:t>
            </a:r>
            <a:r>
              <a:rPr lang="en-US" sz="1000" dirty="0">
                <a:latin typeface="+mn-lt"/>
                <a:cs typeface="Arial" panose="020B0604020202020204" pitchFamily="34" charset="0"/>
              </a:rPr>
              <a:t>Hejazi, </a:t>
            </a:r>
            <a:r>
              <a:rPr lang="en-US" sz="1000" dirty="0" smtClean="0">
                <a:latin typeface="+mn-lt"/>
                <a:cs typeface="Arial" panose="020B0604020202020204" pitchFamily="34" charset="0"/>
              </a:rPr>
              <a:t>H </a:t>
            </a:r>
            <a:r>
              <a:rPr lang="en-US" sz="1000" dirty="0">
                <a:latin typeface="+mn-lt"/>
                <a:cs typeface="Arial" panose="020B0604020202020204" pitchFamily="34" charset="0"/>
              </a:rPr>
              <a:t>Lu, </a:t>
            </a:r>
            <a:r>
              <a:rPr lang="en-US" sz="1000" dirty="0" smtClean="0">
                <a:latin typeface="+mn-lt"/>
                <a:cs typeface="Arial" panose="020B0604020202020204" pitchFamily="34" charset="0"/>
              </a:rPr>
              <a:t>Y </a:t>
            </a:r>
            <a:r>
              <a:rPr lang="en-US" sz="1000" dirty="0">
                <a:latin typeface="+mn-lt"/>
                <a:cs typeface="Arial" panose="020B0604020202020204" pitchFamily="34" charset="0"/>
              </a:rPr>
              <a:t>Demissie, </a:t>
            </a:r>
            <a:r>
              <a:rPr lang="en-US" sz="1000" dirty="0" smtClean="0">
                <a:latin typeface="+mn-lt"/>
                <a:cs typeface="Arial" panose="020B0604020202020204" pitchFamily="34" charset="0"/>
              </a:rPr>
              <a:t>and H Wang. 2018. “A </a:t>
            </a:r>
            <a:r>
              <a:rPr lang="en-US" sz="1000" dirty="0">
                <a:latin typeface="+mn-lt"/>
                <a:cs typeface="Arial" panose="020B0604020202020204" pitchFamily="34" charset="0"/>
              </a:rPr>
              <a:t>Holistic View of Water Management Impacts on Future Droughts: A Global Multi-Model </a:t>
            </a:r>
            <a:r>
              <a:rPr lang="en-US" sz="1000">
                <a:latin typeface="+mn-lt"/>
                <a:cs typeface="Arial" panose="020B0604020202020204" pitchFamily="34" charset="0"/>
              </a:rPr>
              <a:t>Analysis</a:t>
            </a:r>
            <a:r>
              <a:rPr lang="en-US" sz="1000" smtClean="0">
                <a:latin typeface="+mn-lt"/>
                <a:cs typeface="Arial" panose="020B0604020202020204" pitchFamily="34" charset="0"/>
              </a:rPr>
              <a:t>.” </a:t>
            </a:r>
            <a:r>
              <a:rPr lang="en-US" sz="1000" i="1" dirty="0">
                <a:latin typeface="+mn-lt"/>
                <a:cs typeface="Arial" panose="020B0604020202020204" pitchFamily="34" charset="0"/>
              </a:rPr>
              <a:t>Journal of </a:t>
            </a:r>
            <a:r>
              <a:rPr lang="en-US" sz="1000" i="1" dirty="0" smtClean="0">
                <a:latin typeface="+mn-lt"/>
                <a:cs typeface="Arial" panose="020B0604020202020204" pitchFamily="34" charset="0"/>
              </a:rPr>
              <a:t>Geophysical Research: Atmospheres</a:t>
            </a:r>
            <a:r>
              <a:rPr lang="en-US" sz="1000" dirty="0" smtClean="0">
                <a:latin typeface="+mn-lt"/>
                <a:cs typeface="Arial" panose="020B0604020202020204" pitchFamily="34" charset="0"/>
              </a:rPr>
              <a:t> </a:t>
            </a:r>
            <a:r>
              <a:rPr lang="en-US" sz="1000" dirty="0" smtClean="0"/>
              <a:t>123: 5947–5972. </a:t>
            </a:r>
            <a:r>
              <a:rPr lang="en-US" sz="1000" dirty="0" smtClean="0">
                <a:latin typeface="+mn-lt"/>
                <a:cs typeface="Arial" panose="020B0604020202020204" pitchFamily="34" charset="0"/>
              </a:rPr>
              <a:t>https</a:t>
            </a:r>
            <a:r>
              <a:rPr lang="en-US" sz="1000" dirty="0">
                <a:latin typeface="+mn-lt"/>
                <a:cs typeface="Arial" panose="020B0604020202020204" pitchFamily="34" charset="0"/>
              </a:rPr>
              <a:t>://doi.org/10.1029/2017JD027825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30140" y="4108801"/>
            <a:ext cx="4023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Changes </a:t>
            </a:r>
            <a:r>
              <a:rPr lang="en-US" sz="1200" b="1" dirty="0" smtClean="0">
                <a:solidFill>
                  <a:srgbClr val="0000FF"/>
                </a:solidFill>
                <a:latin typeface="Arial" panose="020B0604020202020204" pitchFamily="34" charset="0"/>
              </a:rPr>
              <a:t>in future recurrence of historically 100-year natural hydrological droughts due to water management in 2070–2099 under the RCP8.5 scenario. </a:t>
            </a:r>
            <a:endParaRPr lang="en-US" altLang="en-US" sz="12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8107" y="1459213"/>
            <a:ext cx="4429443" cy="20116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30140" y="3570119"/>
            <a:ext cx="4023360" cy="364864"/>
          </a:xfrm>
          <a:prstGeom prst="rect">
            <a:avLst/>
          </a:prstGeom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74181" y="4755132"/>
            <a:ext cx="4822936" cy="1999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>
              <a:spcBef>
                <a:spcPct val="15000"/>
              </a:spcBef>
              <a:defRPr/>
            </a:pPr>
            <a:r>
              <a:rPr lang="en-US" sz="1600" b="1" dirty="0" smtClean="0">
                <a:cs typeface="Arial" panose="020B0604020202020204" pitchFamily="34" charset="0"/>
              </a:rPr>
              <a:t>			Impact</a:t>
            </a:r>
            <a:endParaRPr lang="en-US" sz="1600" b="1" dirty="0">
              <a:cs typeface="Arial" panose="020B0604020202020204" pitchFamily="34" charset="0"/>
            </a:endParaRPr>
          </a:p>
          <a:p>
            <a:pPr marL="285750" indent="-285750">
              <a:spcBef>
                <a:spcPct val="15000"/>
              </a:spcBef>
              <a:spcAft>
                <a:spcPts val="600"/>
              </a:spcAft>
              <a:buFont typeface="Arial" pitchFamily="34" charset="0"/>
              <a:buChar char="●"/>
              <a:defRPr/>
            </a:pPr>
            <a:r>
              <a:rPr lang="en-US" sz="1600" dirty="0"/>
              <a:t>Water management activities reduce </a:t>
            </a:r>
            <a:r>
              <a:rPr lang="en-US" sz="1600" dirty="0" smtClean="0"/>
              <a:t>the </a:t>
            </a:r>
            <a:r>
              <a:rPr lang="en-US" sz="1600" dirty="0"/>
              <a:t>duration and intensity of agricultural droughts, </a:t>
            </a:r>
            <a:r>
              <a:rPr lang="en-US" sz="1600" dirty="0" smtClean="0"/>
              <a:t>but </a:t>
            </a:r>
            <a:r>
              <a:rPr lang="en-US" sz="1600" dirty="0"/>
              <a:t>increase those of hydrological droughts by up to 50%. </a:t>
            </a:r>
          </a:p>
          <a:p>
            <a:pPr marL="285750" indent="-285750">
              <a:spcBef>
                <a:spcPct val="15000"/>
              </a:spcBef>
              <a:spcAft>
                <a:spcPts val="600"/>
              </a:spcAft>
              <a:buFont typeface="Arial" pitchFamily="34" charset="0"/>
              <a:buChar char="●"/>
              <a:defRPr/>
            </a:pPr>
            <a:r>
              <a:rPr lang="en-US" altLang="en-US" sz="1600" dirty="0" smtClean="0"/>
              <a:t>Water management can change </a:t>
            </a:r>
            <a:r>
              <a:rPr lang="en-US" altLang="en-US" sz="1600" dirty="0"/>
              <a:t>the return period of extreme hydrological drought events under natural conditions </a:t>
            </a:r>
            <a:r>
              <a:rPr lang="en-US" altLang="en-US" sz="1600" dirty="0" smtClean="0"/>
              <a:t>from 100 years </a:t>
            </a:r>
            <a:r>
              <a:rPr lang="en-US" altLang="en-US" sz="1600" dirty="0"/>
              <a:t>to </a:t>
            </a:r>
            <a:r>
              <a:rPr lang="en-US" altLang="en-US" sz="1600" dirty="0" smtClean="0"/>
              <a:t>50 years </a:t>
            </a:r>
            <a:r>
              <a:rPr lang="en-US" altLang="en-US" sz="1600" dirty="0"/>
              <a:t>or </a:t>
            </a:r>
            <a:r>
              <a:rPr lang="en-US" altLang="en-US" sz="1600" dirty="0" smtClean="0"/>
              <a:t>less. </a:t>
            </a:r>
            <a:endParaRPr lang="en-US" altLang="en-US" sz="1600" strike="sngStrike" dirty="0"/>
          </a:p>
        </p:txBody>
      </p:sp>
    </p:spTree>
    <p:extLst>
      <p:ext uri="{BB962C8B-B14F-4D97-AF65-F5344CB8AC3E}">
        <p14:creationId xmlns:p14="http://schemas.microsoft.com/office/powerpoint/2010/main" val="56059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A3ADA40348D53C4EA114B46FA9468BEB" ma:contentTypeVersion="1" ma:contentTypeDescription="Microsoft PowerPoint Slide" ma:contentTypeScope="" ma:versionID="dbc4f2fd50e8b674fa18556b083337e9">
  <xsd:schema xmlns:xsd="http://www.w3.org/2001/XMLSchema" xmlns:xs="http://www.w3.org/2001/XMLSchema" xmlns:p="http://schemas.microsoft.com/office/2006/metadata/properties" xmlns:ns1="http://schemas.microsoft.com/sharepoint/v3" xmlns:ns2="98b00cf3-a6ce-40de-8923-f140beb786e9" targetNamespace="http://schemas.microsoft.com/office/2006/metadata/properties" ma:root="true" ma:fieldsID="369ecde004d64f13dca5f1ba268ab172" ns1:_="" ns2:_="">
    <xsd:import namespace="http://schemas.microsoft.com/sharepoint/v3"/>
    <xsd:import namespace="98b00cf3-a6ce-40de-8923-f140beb786e9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2:Funding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00cf3-a6ce-40de-8923-f140beb786e9" elementFormDefault="qualified">
    <xsd:import namespace="http://schemas.microsoft.com/office/2006/documentManagement/types"/>
    <xsd:import namespace="http://schemas.microsoft.com/office/infopath/2007/PartnerControls"/>
    <xsd:element name="Funding" ma:index="7" ma:displayName="Funding" ma:description="Funding Soure" ma:internalName="Funding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lideDescription xmlns="http://schemas.microsoft.com/sharepoint/v3" xsi:nil="true"/>
    <Presentation xmlns="http://schemas.microsoft.com/sharepoint/v3">Wan-etal-Global-Drought-JGR-April2018-f</Presentation>
    <Funding xmlns="98b00cf3-a6ce-40de-8923-f140beb786e9">IARP</Funding>
  </documentManagement>
</p:properties>
</file>

<file path=customXml/itemProps1.xml><?xml version="1.0" encoding="utf-8"?>
<ds:datastoreItem xmlns:ds="http://schemas.openxmlformats.org/officeDocument/2006/customXml" ds:itemID="{A919B234-EB80-4580-9AB4-061768D635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8b00cf3-a6ce-40de-8923-f140beb786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9EF4133-0375-4170-A69C-DD90090E594F}">
  <ds:schemaRefs>
    <ds:schemaRef ds:uri="http://www.w3.org/XML/1998/namespace"/>
    <ds:schemaRef ds:uri="http://purl.org/dc/dcmitype/"/>
    <ds:schemaRef ds:uri="http://schemas.microsoft.com/sharepoint/v3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98b00cf3-a6ce-40de-8923-f140beb786e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Sample-Slide-Highlights-Template-usethis</Template>
  <TotalTime>1189</TotalTime>
  <Words>163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Wan-etal-Global-Drought-JGR-April2018-v2-f</dc:title>
  <dc:creator>Edmonds, James A (Jae)</dc:creator>
  <dc:description/>
  <cp:lastModifiedBy>Roeder, Lynne R</cp:lastModifiedBy>
  <cp:revision>105</cp:revision>
  <cp:lastPrinted>2011-05-11T17:30:12Z</cp:lastPrinted>
  <dcterms:created xsi:type="dcterms:W3CDTF">2017-02-22T21:17:09Z</dcterms:created>
  <dcterms:modified xsi:type="dcterms:W3CDTF">2018-07-17T21:55:03Z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ghlight">
    <vt:lpwstr/>
  </property>
  <property fmtid="{D5CDD505-2E9C-101B-9397-08002B2CF9AE}" pid="3" name="FY">
    <vt:lpwstr/>
  </property>
  <property fmtid="{D5CDD505-2E9C-101B-9397-08002B2CF9AE}" pid="4" name="Funding">
    <vt:lpwstr>IARP</vt:lpwstr>
  </property>
  <property fmtid="{D5CDD505-2E9C-101B-9397-08002B2CF9AE}" pid="5" name="ContentTypeId">
    <vt:lpwstr>0x010100A22E315B1F3C42B49A0E90D2F9AB5AB100A3ADA40348D53C4EA114B46FA9468BEB</vt:lpwstr>
  </property>
  <property fmtid="{D5CDD505-2E9C-101B-9397-08002B2CF9AE}" pid="6" name="ContentType">
    <vt:lpwstr>Slide</vt:lpwstr>
  </property>
  <property fmtid="{D5CDD505-2E9C-101B-9397-08002B2CF9AE}" pid="7" name="Presentation">
    <vt:lpwstr>Wan-etal-Global-Drought-JGR-April2018-v2-f</vt:lpwstr>
  </property>
  <property fmtid="{D5CDD505-2E9C-101B-9397-08002B2CF9AE}" pid="8" name="SlideDescription">
    <vt:lpwstr/>
  </property>
</Properties>
</file>