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8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DC48-220A-46F4-8BF8-7714B370EC02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3FA10-AA1D-4C54-AAE1-E1E77827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8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29DFE1-6485-45BE-B457-5910266417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07434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76129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ED2371-95F7-4024-83DD-C565AB5171B4}" type="datetime4">
              <a:rPr lang="en-US" smtClean="0"/>
              <a:t>July 17,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0A27DAC-BB3F-4F4E-A65A-EF4557841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02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74180" y="1146359"/>
            <a:ext cx="4359720" cy="36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cs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 smtClean="0"/>
              <a:t>Investigate </a:t>
            </a:r>
            <a:r>
              <a:rPr lang="en-US" sz="1600" dirty="0"/>
              <a:t>the </a:t>
            </a:r>
            <a:r>
              <a:rPr lang="en-US" sz="1600" dirty="0" smtClean="0"/>
              <a:t>effects of water </a:t>
            </a:r>
            <a:r>
              <a:rPr lang="en-US" sz="1600" dirty="0"/>
              <a:t>management </a:t>
            </a:r>
            <a:r>
              <a:rPr lang="en-US" sz="1600" dirty="0" smtClean="0"/>
              <a:t>(agricultural </a:t>
            </a:r>
            <a:r>
              <a:rPr lang="en-US" sz="1600" dirty="0"/>
              <a:t>irrigation, water </a:t>
            </a:r>
            <a:r>
              <a:rPr lang="en-US" sz="1600" dirty="0" smtClean="0"/>
              <a:t>withdrawal, </a:t>
            </a:r>
            <a:r>
              <a:rPr lang="en-US" sz="1600" dirty="0"/>
              <a:t>and reservoir </a:t>
            </a:r>
            <a:r>
              <a:rPr lang="en-US" sz="1600" dirty="0" smtClean="0"/>
              <a:t>regulation) </a:t>
            </a:r>
            <a:r>
              <a:rPr lang="en-US" sz="1600" dirty="0"/>
              <a:t>on future </a:t>
            </a:r>
            <a:r>
              <a:rPr lang="en-US" sz="1600" dirty="0" smtClean="0"/>
              <a:t>meteorological, agricultural, and hydrological droughts, and </a:t>
            </a:r>
            <a:r>
              <a:rPr lang="en-US" sz="1600" dirty="0"/>
              <a:t>their </a:t>
            </a:r>
            <a:r>
              <a:rPr lang="en-US" sz="1600" dirty="0" smtClean="0"/>
              <a:t>interconnections</a:t>
            </a:r>
            <a:r>
              <a:rPr lang="en-US" sz="1600" dirty="0"/>
              <a:t>. </a:t>
            </a:r>
            <a:endParaRPr lang="en-US" sz="1600" dirty="0" smtClean="0"/>
          </a:p>
          <a:p>
            <a:pPr marL="231775" indent="-231775" algn="ctr">
              <a:spcBef>
                <a:spcPct val="15000"/>
              </a:spcBef>
              <a:tabLst>
                <a:tab pos="338138" algn="l"/>
              </a:tabLst>
              <a:defRPr/>
            </a:pPr>
            <a:r>
              <a:rPr lang="en-US" sz="1600" b="1" dirty="0" smtClean="0">
                <a:cs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/>
              <a:t>Analyze simulations by four global hydrological models, driven by five global climate models under RCP2.6 and RCP8.5, with and without effects of water management.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/>
              <a:t>Derive drought indices for meteorological, agricultural, and hydrological droughts</a:t>
            </a:r>
            <a:r>
              <a:rPr lang="en-US" sz="1600" dirty="0" smtClean="0"/>
              <a:t>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8703" y="7202"/>
            <a:ext cx="8039234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Effects of Water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Future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Droughts: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A Global Multi-Model Analysis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057225" y="5755019"/>
            <a:ext cx="3836167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1000" dirty="0">
                <a:cs typeface="Arial" panose="020B0604020202020204" pitchFamily="34" charset="0"/>
              </a:rPr>
              <a:t>Wan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W, J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Zhao,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H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Li,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A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Mishra,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M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Hejazi,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H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Lu,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Y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Demissie,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and H Wang. 2018. “A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Holistic View of Water Management Impacts on Future Droughts: A Global Multi-Model </a:t>
            </a:r>
            <a:r>
              <a:rPr lang="en-US" sz="1000">
                <a:latin typeface="+mn-lt"/>
                <a:cs typeface="Arial" panose="020B0604020202020204" pitchFamily="34" charset="0"/>
              </a:rPr>
              <a:t>Analysis</a:t>
            </a:r>
            <a:r>
              <a:rPr lang="en-US" sz="1000" smtClean="0">
                <a:latin typeface="+mn-lt"/>
                <a:cs typeface="Arial" panose="020B0604020202020204" pitchFamily="34" charset="0"/>
              </a:rPr>
              <a:t>.” </a:t>
            </a:r>
            <a:r>
              <a:rPr lang="en-US" sz="1000" i="1" dirty="0">
                <a:latin typeface="+mn-lt"/>
                <a:cs typeface="Arial" panose="020B0604020202020204" pitchFamily="34" charset="0"/>
              </a:rPr>
              <a:t>Journal of </a:t>
            </a:r>
            <a:r>
              <a:rPr lang="en-US" sz="1000" i="1" dirty="0" smtClean="0">
                <a:latin typeface="+mn-lt"/>
                <a:cs typeface="Arial" panose="020B0604020202020204" pitchFamily="34" charset="0"/>
              </a:rPr>
              <a:t>Geophysical Research: Atmospheres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sz="1000" dirty="0" smtClean="0"/>
              <a:t>123: 5947–5972.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https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://doi.org/10.1029/2017JD027825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0140" y="4108801"/>
            <a:ext cx="4023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Changes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in future recurrence of historically 100-year natural hydrological droughts due to water management in 2070–2099 under the RCP8.5 scenario. 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107" y="1459213"/>
            <a:ext cx="4429443" cy="20116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0140" y="3570119"/>
            <a:ext cx="4023360" cy="364864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74181" y="4755132"/>
            <a:ext cx="4822936" cy="1999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spcBef>
                <a:spcPct val="15000"/>
              </a:spcBef>
              <a:defRPr/>
            </a:pPr>
            <a:r>
              <a:rPr lang="en-US" sz="1600" b="1" dirty="0" smtClean="0">
                <a:cs typeface="Arial" panose="020B0604020202020204" pitchFamily="34" charset="0"/>
              </a:rPr>
              <a:t>			Impact</a:t>
            </a:r>
            <a:endParaRPr lang="en-US" sz="1600" b="1" dirty="0">
              <a:cs typeface="Arial" panose="020B0604020202020204" pitchFamily="34" charset="0"/>
            </a:endParaRP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defRPr/>
            </a:pPr>
            <a:r>
              <a:rPr lang="en-US" sz="1600" dirty="0"/>
              <a:t>Water management activities reduce </a:t>
            </a:r>
            <a:r>
              <a:rPr lang="en-US" sz="1600" dirty="0" smtClean="0"/>
              <a:t>the </a:t>
            </a:r>
            <a:r>
              <a:rPr lang="en-US" sz="1600" dirty="0"/>
              <a:t>duration and intensity of agricultural droughts, </a:t>
            </a:r>
            <a:r>
              <a:rPr lang="en-US" sz="1600" dirty="0" smtClean="0"/>
              <a:t>but </a:t>
            </a:r>
            <a:r>
              <a:rPr lang="en-US" sz="1600" dirty="0"/>
              <a:t>increase those of hydrological droughts by up to 50%. 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defRPr/>
            </a:pPr>
            <a:r>
              <a:rPr lang="en-US" altLang="en-US" sz="1600" dirty="0" smtClean="0"/>
              <a:t>Water management can change </a:t>
            </a:r>
            <a:r>
              <a:rPr lang="en-US" altLang="en-US" sz="1600" dirty="0"/>
              <a:t>the return period of extreme hydrological drought events under natural conditions </a:t>
            </a:r>
            <a:r>
              <a:rPr lang="en-US" altLang="en-US" sz="1600" dirty="0" smtClean="0"/>
              <a:t>from 100 years </a:t>
            </a:r>
            <a:r>
              <a:rPr lang="en-US" altLang="en-US" sz="1600" dirty="0"/>
              <a:t>to </a:t>
            </a:r>
            <a:r>
              <a:rPr lang="en-US" altLang="en-US" sz="1600" dirty="0" smtClean="0"/>
              <a:t>50 years </a:t>
            </a:r>
            <a:r>
              <a:rPr lang="en-US" altLang="en-US" sz="1600" dirty="0"/>
              <a:t>or </a:t>
            </a:r>
            <a:r>
              <a:rPr lang="en-US" altLang="en-US" sz="1600" dirty="0" smtClean="0"/>
              <a:t>less. </a:t>
            </a:r>
            <a:endParaRPr lang="en-US" altLang="en-US" sz="1600" strike="sngStrike" dirty="0"/>
          </a:p>
        </p:txBody>
      </p:sp>
    </p:spTree>
    <p:extLst>
      <p:ext uri="{BB962C8B-B14F-4D97-AF65-F5344CB8AC3E}">
        <p14:creationId xmlns:p14="http://schemas.microsoft.com/office/powerpoint/2010/main" val="5605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Wan-etal-Global-Drought-JGR-April2018-f</Presentation>
    <Funding xmlns="98b00cf3-a6ce-40de-8923-f140beb786e9">IARP</Funding>
  </documentManagement>
</p:properties>
</file>

<file path=customXml/itemProps1.xml><?xml version="1.0" encoding="utf-8"?>
<ds:datastoreItem xmlns:ds="http://schemas.openxmlformats.org/officeDocument/2006/customXml" ds:itemID="{A919B234-EB80-4580-9AB4-061768D635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EF4133-0375-4170-A69C-DD90090E594F}">
  <ds:schemaRefs>
    <ds:schemaRef ds:uri="http://www.w3.org/XML/1998/namespace"/>
    <ds:schemaRef ds:uri="http://purl.org/dc/dcmitype/"/>
    <ds:schemaRef ds:uri="http://schemas.microsoft.com/sharepoint/v3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98b00cf3-a6ce-40de-8923-f140beb786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Sample-Slide-Highlights-Template-usethis</Template>
  <TotalTime>1189</TotalTime>
  <Words>163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Wan-etal-Global-Drought-JGR-April2018-v2-f</dc:title>
  <dc:creator>Edmonds, James A (Jae)</dc:creator>
  <dc:description/>
  <cp:lastModifiedBy>Roeder, Lynne R</cp:lastModifiedBy>
  <cp:revision>105</cp:revision>
  <cp:lastPrinted>2011-05-11T17:30:12Z</cp:lastPrinted>
  <dcterms:created xsi:type="dcterms:W3CDTF">2017-02-22T21:17:09Z</dcterms:created>
  <dcterms:modified xsi:type="dcterms:W3CDTF">2018-07-17T21:55:03Z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IARP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Wan-etal-Global-Drought-JGR-April2018-v2-f</vt:lpwstr>
  </property>
  <property fmtid="{D5CDD505-2E9C-101B-9397-08002B2CF9AE}" pid="8" name="SlideDescription">
    <vt:lpwstr/>
  </property>
</Properties>
</file>