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1066" y="-9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460E6A5-0CDE-4DA4-8B08-E5A2A2FDB292}"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202C69-2652-48DF-888E-6E5FBB632DE9}" type="slidenum">
              <a:rPr lang="en-US" smtClean="0"/>
              <a:t>‹#›</a:t>
            </a:fld>
            <a:endParaRPr lang="en-US"/>
          </a:p>
        </p:txBody>
      </p:sp>
    </p:spTree>
    <p:extLst>
      <p:ext uri="{BB962C8B-B14F-4D97-AF65-F5344CB8AC3E}">
        <p14:creationId xmlns:p14="http://schemas.microsoft.com/office/powerpoint/2010/main" val="2671896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60E6A5-0CDE-4DA4-8B08-E5A2A2FDB292}"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202C69-2652-48DF-888E-6E5FBB632DE9}" type="slidenum">
              <a:rPr lang="en-US" smtClean="0"/>
              <a:t>‹#›</a:t>
            </a:fld>
            <a:endParaRPr lang="en-US"/>
          </a:p>
        </p:txBody>
      </p:sp>
    </p:spTree>
    <p:extLst>
      <p:ext uri="{BB962C8B-B14F-4D97-AF65-F5344CB8AC3E}">
        <p14:creationId xmlns:p14="http://schemas.microsoft.com/office/powerpoint/2010/main" val="4101935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60E6A5-0CDE-4DA4-8B08-E5A2A2FDB292}"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202C69-2652-48DF-888E-6E5FBB632DE9}" type="slidenum">
              <a:rPr lang="en-US" smtClean="0"/>
              <a:t>‹#›</a:t>
            </a:fld>
            <a:endParaRPr lang="en-US"/>
          </a:p>
        </p:txBody>
      </p:sp>
    </p:spTree>
    <p:extLst>
      <p:ext uri="{BB962C8B-B14F-4D97-AF65-F5344CB8AC3E}">
        <p14:creationId xmlns:p14="http://schemas.microsoft.com/office/powerpoint/2010/main" val="1417354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60E6A5-0CDE-4DA4-8B08-E5A2A2FDB292}"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202C69-2652-48DF-888E-6E5FBB632DE9}" type="slidenum">
              <a:rPr lang="en-US" smtClean="0"/>
              <a:t>‹#›</a:t>
            </a:fld>
            <a:endParaRPr lang="en-US"/>
          </a:p>
        </p:txBody>
      </p:sp>
    </p:spTree>
    <p:extLst>
      <p:ext uri="{BB962C8B-B14F-4D97-AF65-F5344CB8AC3E}">
        <p14:creationId xmlns:p14="http://schemas.microsoft.com/office/powerpoint/2010/main" val="3487768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60E6A5-0CDE-4DA4-8B08-E5A2A2FDB292}"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202C69-2652-48DF-888E-6E5FBB632DE9}" type="slidenum">
              <a:rPr lang="en-US" smtClean="0"/>
              <a:t>‹#›</a:t>
            </a:fld>
            <a:endParaRPr lang="en-US"/>
          </a:p>
        </p:txBody>
      </p:sp>
    </p:spTree>
    <p:extLst>
      <p:ext uri="{BB962C8B-B14F-4D97-AF65-F5344CB8AC3E}">
        <p14:creationId xmlns:p14="http://schemas.microsoft.com/office/powerpoint/2010/main" val="2435697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460E6A5-0CDE-4DA4-8B08-E5A2A2FDB292}" type="datetimeFigureOut">
              <a:rPr lang="en-US" smtClean="0"/>
              <a:t>11/28/2016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202C69-2652-48DF-888E-6E5FBB632DE9}" type="slidenum">
              <a:rPr lang="en-US" smtClean="0"/>
              <a:t>‹#›</a:t>
            </a:fld>
            <a:endParaRPr lang="en-US"/>
          </a:p>
        </p:txBody>
      </p:sp>
    </p:spTree>
    <p:extLst>
      <p:ext uri="{BB962C8B-B14F-4D97-AF65-F5344CB8AC3E}">
        <p14:creationId xmlns:p14="http://schemas.microsoft.com/office/powerpoint/2010/main" val="1733803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460E6A5-0CDE-4DA4-8B08-E5A2A2FDB292}" type="datetimeFigureOut">
              <a:rPr lang="en-US" smtClean="0"/>
              <a:t>11/28/2016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202C69-2652-48DF-888E-6E5FBB632DE9}" type="slidenum">
              <a:rPr lang="en-US" smtClean="0"/>
              <a:t>‹#›</a:t>
            </a:fld>
            <a:endParaRPr lang="en-US"/>
          </a:p>
        </p:txBody>
      </p:sp>
    </p:spTree>
    <p:extLst>
      <p:ext uri="{BB962C8B-B14F-4D97-AF65-F5344CB8AC3E}">
        <p14:creationId xmlns:p14="http://schemas.microsoft.com/office/powerpoint/2010/main" val="1413490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460E6A5-0CDE-4DA4-8B08-E5A2A2FDB292}" type="datetimeFigureOut">
              <a:rPr lang="en-US" smtClean="0"/>
              <a:t>11/28/2016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202C69-2652-48DF-888E-6E5FBB632DE9}" type="slidenum">
              <a:rPr lang="en-US" smtClean="0"/>
              <a:t>‹#›</a:t>
            </a:fld>
            <a:endParaRPr lang="en-US"/>
          </a:p>
        </p:txBody>
      </p:sp>
    </p:spTree>
    <p:extLst>
      <p:ext uri="{BB962C8B-B14F-4D97-AF65-F5344CB8AC3E}">
        <p14:creationId xmlns:p14="http://schemas.microsoft.com/office/powerpoint/2010/main" val="395452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60E6A5-0CDE-4DA4-8B08-E5A2A2FDB292}" type="datetimeFigureOut">
              <a:rPr lang="en-US" smtClean="0"/>
              <a:t>11/28/2016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202C69-2652-48DF-888E-6E5FBB632DE9}" type="slidenum">
              <a:rPr lang="en-US" smtClean="0"/>
              <a:t>‹#›</a:t>
            </a:fld>
            <a:endParaRPr lang="en-US"/>
          </a:p>
        </p:txBody>
      </p:sp>
    </p:spTree>
    <p:extLst>
      <p:ext uri="{BB962C8B-B14F-4D97-AF65-F5344CB8AC3E}">
        <p14:creationId xmlns:p14="http://schemas.microsoft.com/office/powerpoint/2010/main" val="317129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60E6A5-0CDE-4DA4-8B08-E5A2A2FDB292}" type="datetimeFigureOut">
              <a:rPr lang="en-US" smtClean="0"/>
              <a:t>11/28/2016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202C69-2652-48DF-888E-6E5FBB632DE9}" type="slidenum">
              <a:rPr lang="en-US" smtClean="0"/>
              <a:t>‹#›</a:t>
            </a:fld>
            <a:endParaRPr lang="en-US"/>
          </a:p>
        </p:txBody>
      </p:sp>
    </p:spTree>
    <p:extLst>
      <p:ext uri="{BB962C8B-B14F-4D97-AF65-F5344CB8AC3E}">
        <p14:creationId xmlns:p14="http://schemas.microsoft.com/office/powerpoint/2010/main" val="967946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60E6A5-0CDE-4DA4-8B08-E5A2A2FDB292}" type="datetimeFigureOut">
              <a:rPr lang="en-US" smtClean="0"/>
              <a:t>11/28/2016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202C69-2652-48DF-888E-6E5FBB632DE9}" type="slidenum">
              <a:rPr lang="en-US" smtClean="0"/>
              <a:t>‹#›</a:t>
            </a:fld>
            <a:endParaRPr lang="en-US"/>
          </a:p>
        </p:txBody>
      </p:sp>
    </p:spTree>
    <p:extLst>
      <p:ext uri="{BB962C8B-B14F-4D97-AF65-F5344CB8AC3E}">
        <p14:creationId xmlns:p14="http://schemas.microsoft.com/office/powerpoint/2010/main" val="2771712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60E6A5-0CDE-4DA4-8B08-E5A2A2FDB292}" type="datetimeFigureOut">
              <a:rPr lang="en-US" smtClean="0"/>
              <a:t>11/28/2016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202C69-2652-48DF-888E-6E5FBB632DE9}" type="slidenum">
              <a:rPr lang="en-US" smtClean="0"/>
              <a:t>‹#›</a:t>
            </a:fld>
            <a:endParaRPr lang="en-US"/>
          </a:p>
        </p:txBody>
      </p:sp>
    </p:spTree>
    <p:extLst>
      <p:ext uri="{BB962C8B-B14F-4D97-AF65-F5344CB8AC3E}">
        <p14:creationId xmlns:p14="http://schemas.microsoft.com/office/powerpoint/2010/main" val="2113597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stomShape 1"/>
          <p:cNvSpPr/>
          <p:nvPr/>
        </p:nvSpPr>
        <p:spPr>
          <a:xfrm>
            <a:off x="152400" y="1419225"/>
            <a:ext cx="4270375" cy="1839913"/>
          </a:xfrm>
          <a:prstGeom prst="rect">
            <a:avLst/>
          </a:prstGeom>
          <a:noFill/>
          <a:ln w="9360">
            <a:noFill/>
          </a:ln>
        </p:spPr>
        <p:style>
          <a:lnRef idx="0">
            <a:scrgbClr r="0" g="0" b="0"/>
          </a:lnRef>
          <a:fillRef idx="0">
            <a:scrgbClr r="0" g="0" b="0"/>
          </a:fillRef>
          <a:effectRef idx="0">
            <a:scrgbClr r="0" g="0" b="0"/>
          </a:effectRef>
          <a:fontRef idx="minor"/>
        </p:style>
        <p:txBody>
          <a:bodyPr lIns="89995" tIns="91435" rIns="89995" bIns="44998"/>
          <a:lstStyle/>
          <a:p>
            <a:pPr>
              <a:defRPr/>
            </a:pPr>
            <a:r>
              <a:rPr lang="en-US" sz="1000">
                <a:solidFill>
                  <a:srgbClr val="003366"/>
                </a:solidFill>
                <a:latin typeface="Arial"/>
                <a:ea typeface="WenQuanYi Zen Hei Sharp"/>
              </a:rPr>
              <a:t>Over the first decade of the twenty-first century, Alaskan glaciers contributed about 50 Gt/yr of global sea level rise (e.g. Jacob et al, 2012; Gardner et al, 2013), equivalent to  ~60% of the contribution from Antarctica over that same time period (e.g. Shepherd, et al, 2012).</a:t>
            </a:r>
            <a:endParaRPr/>
          </a:p>
          <a:p>
            <a:pPr>
              <a:defRPr/>
            </a:pPr>
            <a:r>
              <a:rPr lang="en-US" sz="1000">
                <a:solidFill>
                  <a:srgbClr val="003366"/>
                </a:solidFill>
                <a:latin typeface="Arial"/>
              </a:rPr>
              <a:t>Thus, t</a:t>
            </a:r>
            <a:r>
              <a:rPr lang="en-US" sz="1000">
                <a:solidFill>
                  <a:srgbClr val="003366"/>
                </a:solidFill>
                <a:latin typeface="Arial"/>
                <a:ea typeface="WenQuanYi Zen Hei Sharp"/>
              </a:rPr>
              <a:t>he relatively rapid response of mountain glacier systems to atmospheric warming implies that through 2100, contributions from glaciers are likely to be relatively important, and i</a:t>
            </a:r>
            <a:r>
              <a:rPr lang="en-US" sz="1000">
                <a:solidFill>
                  <a:srgbClr val="003366"/>
                </a:solidFill>
                <a:latin typeface="Arial"/>
              </a:rPr>
              <a:t>t</a:t>
            </a:r>
            <a:r>
              <a:rPr lang="en-US" sz="1000">
                <a:solidFill>
                  <a:srgbClr val="003366"/>
                </a:solidFill>
                <a:latin typeface="Arial"/>
                <a:ea typeface="WenQuanYi Zen Hei Sharp"/>
              </a:rPr>
              <a:t> is of interest to examine the evolution of Alaskan glaciers when trying to project sea level rise over the next century.</a:t>
            </a:r>
            <a:endParaRPr/>
          </a:p>
        </p:txBody>
      </p:sp>
      <p:sp>
        <p:nvSpPr>
          <p:cNvPr id="3" name="CustomShape 2"/>
          <p:cNvSpPr/>
          <p:nvPr/>
        </p:nvSpPr>
        <p:spPr>
          <a:xfrm>
            <a:off x="444500" y="3687763"/>
            <a:ext cx="182563" cy="368300"/>
          </a:xfrm>
          <a:prstGeom prst="rect">
            <a:avLst/>
          </a:prstGeom>
          <a:noFill/>
          <a:ln w="9360">
            <a:noFill/>
          </a:ln>
        </p:spPr>
        <p:style>
          <a:lnRef idx="0">
            <a:scrgbClr r="0" g="0" b="0"/>
          </a:lnRef>
          <a:fillRef idx="0">
            <a:scrgbClr r="0" g="0" b="0"/>
          </a:fillRef>
          <a:effectRef idx="0">
            <a:scrgbClr r="0" g="0" b="0"/>
          </a:effectRef>
          <a:fontRef idx="minor"/>
        </p:style>
      </p:sp>
      <p:sp>
        <p:nvSpPr>
          <p:cNvPr id="4" name="CustomShape 3"/>
          <p:cNvSpPr/>
          <p:nvPr/>
        </p:nvSpPr>
        <p:spPr>
          <a:xfrm>
            <a:off x="0" y="0"/>
            <a:ext cx="9144000" cy="746125"/>
          </a:xfrm>
          <a:prstGeom prst="rect">
            <a:avLst/>
          </a:prstGeom>
          <a:noFill/>
          <a:ln w="9360">
            <a:noFill/>
          </a:ln>
        </p:spPr>
        <p:style>
          <a:lnRef idx="0">
            <a:scrgbClr r="0" g="0" b="0"/>
          </a:lnRef>
          <a:fillRef idx="0">
            <a:scrgbClr r="0" g="0" b="0"/>
          </a:fillRef>
          <a:effectRef idx="0">
            <a:scrgbClr r="0" g="0" b="0"/>
          </a:effectRef>
          <a:fontRef idx="minor"/>
        </p:style>
        <p:txBody>
          <a:bodyPr lIns="89995" tIns="91435" rIns="89995" bIns="44998"/>
          <a:lstStyle/>
          <a:p>
            <a:pPr algn="ctr">
              <a:defRPr/>
            </a:pPr>
            <a:r>
              <a:rPr lang="en-US" sz="2000" b="1" dirty="0">
                <a:solidFill>
                  <a:srgbClr val="004586"/>
                </a:solidFill>
                <a:latin typeface="Times New Roman"/>
                <a:ea typeface="WenQuanYi Zen Hei Sharp"/>
              </a:rPr>
              <a:t>Using GRACE and Climate Model Simulations to Predict Mass Loss of Alaskan Glaciers Through 2100</a:t>
            </a:r>
            <a:endParaRPr dirty="0"/>
          </a:p>
        </p:txBody>
      </p:sp>
      <p:sp>
        <p:nvSpPr>
          <p:cNvPr id="5" name="CustomShape 4"/>
          <p:cNvSpPr/>
          <p:nvPr/>
        </p:nvSpPr>
        <p:spPr>
          <a:xfrm>
            <a:off x="152400" y="1046163"/>
            <a:ext cx="3656013" cy="441325"/>
          </a:xfrm>
          <a:prstGeom prst="rect">
            <a:avLst/>
          </a:prstGeom>
          <a:noFill/>
          <a:ln w="9360">
            <a:noFill/>
          </a:ln>
        </p:spPr>
        <p:style>
          <a:lnRef idx="0">
            <a:scrgbClr r="0" g="0" b="0"/>
          </a:lnRef>
          <a:fillRef idx="0">
            <a:scrgbClr r="0" g="0" b="0"/>
          </a:fillRef>
          <a:effectRef idx="0">
            <a:scrgbClr r="0" g="0" b="0"/>
          </a:effectRef>
          <a:fontRef idx="minor"/>
        </p:style>
        <p:txBody>
          <a:bodyPr lIns="89995" tIns="91435" rIns="89995" bIns="44998"/>
          <a:lstStyle/>
          <a:p>
            <a:pPr>
              <a:defRPr/>
            </a:pPr>
            <a:r>
              <a:rPr lang="en-US" sz="2000" u="sng">
                <a:latin typeface="Times New Roman"/>
              </a:rPr>
              <a:t>Objective</a:t>
            </a:r>
            <a:endParaRPr/>
          </a:p>
        </p:txBody>
      </p:sp>
      <p:sp>
        <p:nvSpPr>
          <p:cNvPr id="6" name="CustomShape 5"/>
          <p:cNvSpPr/>
          <p:nvPr/>
        </p:nvSpPr>
        <p:spPr>
          <a:xfrm>
            <a:off x="152400" y="3313113"/>
            <a:ext cx="4113213" cy="441325"/>
          </a:xfrm>
          <a:prstGeom prst="rect">
            <a:avLst/>
          </a:prstGeom>
          <a:noFill/>
          <a:ln w="9360">
            <a:noFill/>
          </a:ln>
        </p:spPr>
        <p:style>
          <a:lnRef idx="0">
            <a:scrgbClr r="0" g="0" b="0"/>
          </a:lnRef>
          <a:fillRef idx="0">
            <a:scrgbClr r="0" g="0" b="0"/>
          </a:fillRef>
          <a:effectRef idx="0">
            <a:scrgbClr r="0" g="0" b="0"/>
          </a:effectRef>
          <a:fontRef idx="minor"/>
        </p:style>
        <p:txBody>
          <a:bodyPr lIns="89995" tIns="91435" rIns="89995" bIns="44998"/>
          <a:lstStyle/>
          <a:p>
            <a:pPr>
              <a:defRPr/>
            </a:pPr>
            <a:r>
              <a:rPr lang="en-US" sz="2000" u="sng">
                <a:latin typeface="Times New Roman"/>
              </a:rPr>
              <a:t>Approach</a:t>
            </a:r>
            <a:endParaRPr/>
          </a:p>
        </p:txBody>
      </p:sp>
      <p:sp>
        <p:nvSpPr>
          <p:cNvPr id="7" name="CustomShape 6"/>
          <p:cNvSpPr/>
          <p:nvPr/>
        </p:nvSpPr>
        <p:spPr>
          <a:xfrm>
            <a:off x="4684713" y="1044575"/>
            <a:ext cx="4341812" cy="441325"/>
          </a:xfrm>
          <a:prstGeom prst="rect">
            <a:avLst/>
          </a:prstGeom>
          <a:noFill/>
          <a:ln w="9360">
            <a:noFill/>
          </a:ln>
        </p:spPr>
        <p:style>
          <a:lnRef idx="0">
            <a:scrgbClr r="0" g="0" b="0"/>
          </a:lnRef>
          <a:fillRef idx="0">
            <a:scrgbClr r="0" g="0" b="0"/>
          </a:fillRef>
          <a:effectRef idx="0">
            <a:scrgbClr r="0" g="0" b="0"/>
          </a:effectRef>
          <a:fontRef idx="minor"/>
        </p:style>
        <p:txBody>
          <a:bodyPr lIns="89995" tIns="91435" rIns="89995" bIns="44998"/>
          <a:lstStyle/>
          <a:p>
            <a:pPr>
              <a:defRPr/>
            </a:pPr>
            <a:r>
              <a:rPr lang="en-US" sz="2000" u="sng">
                <a:latin typeface="Times New Roman"/>
              </a:rPr>
              <a:t>Impact</a:t>
            </a:r>
            <a:endParaRPr/>
          </a:p>
        </p:txBody>
      </p:sp>
      <p:sp>
        <p:nvSpPr>
          <p:cNvPr id="8" name="CustomShape 7"/>
          <p:cNvSpPr/>
          <p:nvPr/>
        </p:nvSpPr>
        <p:spPr>
          <a:xfrm>
            <a:off x="152400" y="3738563"/>
            <a:ext cx="4238625" cy="2420937"/>
          </a:xfrm>
          <a:prstGeom prst="rect">
            <a:avLst/>
          </a:prstGeom>
          <a:solidFill>
            <a:srgbClr val="FFFFFF"/>
          </a:solidFill>
          <a:ln w="9360">
            <a:noFill/>
          </a:ln>
        </p:spPr>
        <p:style>
          <a:lnRef idx="0">
            <a:scrgbClr r="0" g="0" b="0"/>
          </a:lnRef>
          <a:fillRef idx="0">
            <a:scrgbClr r="0" g="0" b="0"/>
          </a:fillRef>
          <a:effectRef idx="0">
            <a:scrgbClr r="0" g="0" b="0"/>
          </a:effectRef>
          <a:fontRef idx="minor"/>
        </p:style>
        <p:txBody>
          <a:bodyPr lIns="89995" tIns="91435" rIns="89995" bIns="44998"/>
          <a:lstStyle/>
          <a:p>
            <a:pPr>
              <a:defRPr/>
            </a:pPr>
            <a:r>
              <a:rPr lang="en-US" sz="1000">
                <a:solidFill>
                  <a:srgbClr val="003366"/>
                </a:solidFill>
                <a:latin typeface="Arial"/>
                <a:ea typeface="WenQuanYi Zen Hei Sharp"/>
              </a:rPr>
              <a:t>Here we develop a simple, regional observation based prediction of Alaska’s future sea-level contribution. We compute a time series of recent Alaska glacier mass variability using monthly GRACE gravity fields from August, 2002 through December, 2014.  We also construct a simple three-parameter model of Alaska mass variability based on monthly ERA-Interim snowfall and temperature fields.  When these three model parameters are fit to the GRACE time series, the model can explain 94% of the variance of the GRACE data. We apply this this same simple model, with these same parameter values, to  simulated fields of monthly temperature and snowfall from the Community Earth System Model,  to obtain predictions of mass variations through 2100. </a:t>
            </a:r>
            <a:r>
              <a:rPr lang="en-US" sz="1000">
                <a:solidFill>
                  <a:srgbClr val="003366"/>
                </a:solidFill>
                <a:latin typeface="Arial"/>
              </a:rPr>
              <a:t> </a:t>
            </a:r>
            <a:endParaRPr/>
          </a:p>
          <a:p>
            <a:pPr algn="just">
              <a:defRPr/>
            </a:pPr>
            <a:endParaRPr/>
          </a:p>
        </p:txBody>
      </p:sp>
      <p:sp>
        <p:nvSpPr>
          <p:cNvPr id="9" name="CustomShape 8"/>
          <p:cNvSpPr/>
          <p:nvPr/>
        </p:nvSpPr>
        <p:spPr>
          <a:xfrm>
            <a:off x="4684713" y="1425575"/>
            <a:ext cx="4337050" cy="1963738"/>
          </a:xfrm>
          <a:prstGeom prst="rect">
            <a:avLst/>
          </a:prstGeom>
          <a:noFill/>
          <a:ln w="9360">
            <a:noFill/>
          </a:ln>
        </p:spPr>
        <p:style>
          <a:lnRef idx="0">
            <a:scrgbClr r="0" g="0" b="0"/>
          </a:lnRef>
          <a:fillRef idx="0">
            <a:scrgbClr r="0" g="0" b="0"/>
          </a:fillRef>
          <a:effectRef idx="0">
            <a:scrgbClr r="0" g="0" b="0"/>
          </a:effectRef>
          <a:fontRef idx="minor"/>
        </p:style>
        <p:txBody>
          <a:bodyPr lIns="89995" tIns="91435" rIns="89995" bIns="44998"/>
          <a:lstStyle/>
          <a:p>
            <a:pPr>
              <a:defRPr/>
            </a:pPr>
            <a:r>
              <a:rPr lang="en-US" sz="1000">
                <a:solidFill>
                  <a:srgbClr val="003366"/>
                </a:solidFill>
                <a:latin typeface="Arial"/>
                <a:ea typeface="WenQuanYi Zen Hei Sharp"/>
              </a:rPr>
              <a:t>By applying the same three-parameter model to 30 simulations of atmospheric temperature and snowfall through 2100, we compute projections of mass loss from Alaskan glaciers.  We adjust the parameter  values as  time progresses, by accounting for how the values of those parameters would change as the total glacier volume and area decrease.  Our imperfect knowledge of how those parameters change is the source of greatest uncertainty in our final estimates of future glacier mass loss.  We conclude that the total contribution to global sea level rise from Alaskan glaciers will be 19 </a:t>
            </a:r>
            <a:r>
              <a:rPr lang="en-US" baseline="-19000">
                <a:solidFill>
                  <a:srgbClr val="003366"/>
                </a:solidFill>
                <a:latin typeface="Symbol"/>
                <a:ea typeface="WenQuanYi Zen Hei Sharp"/>
              </a:rPr>
              <a:t></a:t>
            </a:r>
            <a:r>
              <a:rPr lang="en-US" sz="1000">
                <a:solidFill>
                  <a:srgbClr val="003366"/>
                </a:solidFill>
                <a:latin typeface="Arial"/>
                <a:ea typeface="WenQuanYi Zen Hei Sharp"/>
              </a:rPr>
              <a:t>  4 mm between 2001 and 2100.  This corresponds to a total mass loss of about 7,000 Gt, which is nearly 50% of the present-day total Alaskan glacier mass.  </a:t>
            </a:r>
            <a:endParaRPr/>
          </a:p>
          <a:p>
            <a:pPr>
              <a:defRPr/>
            </a:pPr>
            <a:endParaRPr/>
          </a:p>
        </p:txBody>
      </p:sp>
      <p:sp>
        <p:nvSpPr>
          <p:cNvPr id="10" name="CustomShape 9"/>
          <p:cNvSpPr/>
          <p:nvPr/>
        </p:nvSpPr>
        <p:spPr>
          <a:xfrm>
            <a:off x="636588" y="6302375"/>
            <a:ext cx="7934325" cy="501650"/>
          </a:xfrm>
          <a:prstGeom prst="rect">
            <a:avLst/>
          </a:prstGeom>
          <a:solidFill>
            <a:srgbClr val="FFFFFF"/>
          </a:solidFill>
          <a:ln w="25560">
            <a:solidFill>
              <a:srgbClr val="000000"/>
            </a:solidFill>
            <a:round/>
          </a:ln>
        </p:spPr>
        <p:style>
          <a:lnRef idx="0">
            <a:scrgbClr r="0" g="0" b="0"/>
          </a:lnRef>
          <a:fillRef idx="0">
            <a:scrgbClr r="0" g="0" b="0"/>
          </a:fillRef>
          <a:effectRef idx="0">
            <a:scrgbClr r="0" g="0" b="0"/>
          </a:effectRef>
          <a:fontRef idx="minor"/>
        </p:style>
        <p:txBody>
          <a:bodyPr lIns="89995" tIns="91435" rIns="89995" bIns="44998"/>
          <a:lstStyle/>
          <a:p>
            <a:pPr>
              <a:defRPr/>
            </a:pPr>
            <a:r>
              <a:rPr lang="en-US" sz="1000" b="1">
                <a:solidFill>
                  <a:srgbClr val="000000"/>
                </a:solidFill>
              </a:rPr>
              <a:t>Reference</a:t>
            </a:r>
            <a:r>
              <a:rPr lang="en-US" sz="1000" b="1">
                <a:solidFill>
                  <a:srgbClr val="000000"/>
                </a:solidFill>
                <a:latin typeface="Arial"/>
              </a:rPr>
              <a:t>:  Wahr, </a:t>
            </a:r>
            <a:r>
              <a:rPr lang="en-US" sz="1000" b="1">
                <a:solidFill>
                  <a:srgbClr val="000000"/>
                </a:solidFill>
                <a:latin typeface="Arial"/>
                <a:ea typeface="DejaVu Sans"/>
              </a:rPr>
              <a:t>J., E. Burgess, and S. Swenson, Using GRACE and Climate Model Simulations to Predict Mass Loss of Alaskan </a:t>
            </a:r>
            <a:endParaRPr/>
          </a:p>
          <a:p>
            <a:pPr>
              <a:defRPr/>
            </a:pPr>
            <a:r>
              <a:rPr lang="en-US" sz="1000" b="1">
                <a:solidFill>
                  <a:srgbClr val="000000"/>
                </a:solidFill>
                <a:latin typeface="Arial"/>
                <a:ea typeface="DejaVu Sans"/>
              </a:rPr>
              <a:t>Glaciers Through 2100, J. Glaciology, accepted, 2016..</a:t>
            </a:r>
            <a:endParaRPr/>
          </a:p>
        </p:txBody>
      </p:sp>
      <p:sp>
        <p:nvSpPr>
          <p:cNvPr id="11" name="Line 10"/>
          <p:cNvSpPr>
            <a:spLocks noChangeShapeType="1"/>
          </p:cNvSpPr>
          <p:nvPr/>
        </p:nvSpPr>
        <p:spPr bwMode="auto">
          <a:xfrm>
            <a:off x="4570413" y="1001713"/>
            <a:ext cx="0" cy="5162550"/>
          </a:xfrm>
          <a:prstGeom prst="line">
            <a:avLst/>
          </a:prstGeom>
          <a:noFill/>
          <a:ln w="36720">
            <a:solidFill>
              <a:srgbClr val="BADAFF"/>
            </a:solidFill>
            <a:round/>
            <a:headEnd/>
            <a:tailEnd/>
          </a:ln>
          <a:extLst>
            <a:ext uri="{909E8E84-426E-40DD-AFC4-6F175D3DCCD1}">
              <a14:hiddenFill xmlns:a14="http://schemas.microsoft.com/office/drawing/2010/main">
                <a:noFill/>
              </a14:hiddenFill>
            </a:ext>
          </a:extLst>
        </p:spPr>
        <p:txBody>
          <a:bodyPr lIns="91435" tIns="45718" rIns="91435" bIns="45718"/>
          <a:lstStyle/>
          <a:p>
            <a:endParaRPr lang="en-US"/>
          </a:p>
        </p:txBody>
      </p:sp>
      <p:sp>
        <p:nvSpPr>
          <p:cNvPr id="12" name="Line 11"/>
          <p:cNvSpPr>
            <a:spLocks noChangeShapeType="1"/>
          </p:cNvSpPr>
          <p:nvPr/>
        </p:nvSpPr>
        <p:spPr bwMode="auto">
          <a:xfrm>
            <a:off x="227013" y="3290888"/>
            <a:ext cx="4344987" cy="0"/>
          </a:xfrm>
          <a:prstGeom prst="line">
            <a:avLst/>
          </a:prstGeom>
          <a:noFill/>
          <a:ln w="36720">
            <a:solidFill>
              <a:srgbClr val="BADAFF"/>
            </a:solidFill>
            <a:round/>
            <a:headEnd/>
            <a:tailEnd/>
          </a:ln>
          <a:extLst>
            <a:ext uri="{909E8E84-426E-40DD-AFC4-6F175D3DCCD1}">
              <a14:hiddenFill xmlns:a14="http://schemas.microsoft.com/office/drawing/2010/main">
                <a:noFill/>
              </a14:hiddenFill>
            </a:ext>
          </a:extLst>
        </p:spPr>
        <p:txBody>
          <a:bodyPr lIns="91435" tIns="45718" rIns="91435" bIns="45718"/>
          <a:lstStyle/>
          <a:p>
            <a:endParaRPr lang="en-US"/>
          </a:p>
        </p:txBody>
      </p:sp>
      <p:pic>
        <p:nvPicPr>
          <p:cNvPr id="13"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9825" y="3413125"/>
            <a:ext cx="1371600" cy="130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00825" y="3217863"/>
            <a:ext cx="22860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81575" y="4741863"/>
            <a:ext cx="1371600" cy="142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CustomShape 12"/>
          <p:cNvSpPr/>
          <p:nvPr/>
        </p:nvSpPr>
        <p:spPr>
          <a:xfrm>
            <a:off x="6600825" y="5502275"/>
            <a:ext cx="2435225" cy="763588"/>
          </a:xfrm>
          <a:prstGeom prst="rect">
            <a:avLst/>
          </a:prstGeom>
          <a:solidFill>
            <a:srgbClr val="FFFFFF"/>
          </a:solidFill>
          <a:ln w="9360">
            <a:noFill/>
          </a:ln>
        </p:spPr>
        <p:style>
          <a:lnRef idx="0">
            <a:scrgbClr r="0" g="0" b="0"/>
          </a:lnRef>
          <a:fillRef idx="0">
            <a:scrgbClr r="0" g="0" b="0"/>
          </a:fillRef>
          <a:effectRef idx="0">
            <a:scrgbClr r="0" g="0" b="0"/>
          </a:effectRef>
          <a:fontRef idx="minor"/>
        </p:style>
        <p:txBody>
          <a:bodyPr lIns="89995" tIns="91435" rIns="89995" bIns="44998"/>
          <a:lstStyle/>
          <a:p>
            <a:pPr>
              <a:defRPr/>
            </a:pPr>
            <a:r>
              <a:rPr lang="en-US" sz="1000">
                <a:solidFill>
                  <a:srgbClr val="003366"/>
                </a:solidFill>
                <a:latin typeface="Arial"/>
                <a:ea typeface="WenQuanYi Zen Hei Sharp"/>
              </a:rPr>
              <a:t>Top left:map of glacier location, right: comparison of GRACE data to model, bottom left: Alaskan glacier mass projections based on CESM LE. </a:t>
            </a:r>
            <a:endParaRPr/>
          </a:p>
        </p:txBody>
      </p:sp>
    </p:spTree>
    <p:extLst>
      <p:ext uri="{BB962C8B-B14F-4D97-AF65-F5344CB8AC3E}">
        <p14:creationId xmlns:p14="http://schemas.microsoft.com/office/powerpoint/2010/main" val="3931497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452</Words>
  <Application>Microsoft Office PowerPoint</Application>
  <PresentationFormat>On-screen Show (4:3)</PresentationFormat>
  <Paragraphs>11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NCAR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Shearer</dc:creator>
  <cp:lastModifiedBy>Stephanie Shearer</cp:lastModifiedBy>
  <cp:revision>1</cp:revision>
  <dcterms:created xsi:type="dcterms:W3CDTF">2016-11-28T21:17:08Z</dcterms:created>
  <dcterms:modified xsi:type="dcterms:W3CDTF">2016-11-28T21:17:27Z</dcterms:modified>
</cp:coreProperties>
</file>