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77" r:id="rId3"/>
    <p:sldMasterId id="2147483679" r:id="rId4"/>
    <p:sldMasterId id="2147483682" r:id="rId5"/>
    <p:sldMasterId id="2147483684" r:id="rId6"/>
    <p:sldMasterId id="2147483686" r:id="rId7"/>
    <p:sldMasterId id="2147483691" r:id="rId8"/>
    <p:sldMasterId id="2147483694" r:id="rId9"/>
    <p:sldMasterId id="2147483696" r:id="rId10"/>
    <p:sldMasterId id="2147483704" r:id="rId11"/>
    <p:sldMasterId id="2147483709" r:id="rId12"/>
    <p:sldMasterId id="2147483711" r:id="rId13"/>
    <p:sldMasterId id="2147483714" r:id="rId14"/>
    <p:sldMasterId id="2147483716" r:id="rId15"/>
    <p:sldMasterId id="2147483718" r:id="rId16"/>
    <p:sldMasterId id="2147483723" r:id="rId17"/>
    <p:sldMasterId id="2147483726" r:id="rId18"/>
    <p:sldMasterId id="2147483728" r:id="rId19"/>
    <p:sldMasterId id="2147483730" r:id="rId20"/>
    <p:sldMasterId id="2147483731" r:id="rId21"/>
  </p:sldMasterIdLst>
  <p:notesMasterIdLst>
    <p:notesMasterId r:id="rId23"/>
  </p:notesMasterIdLst>
  <p:handoutMasterIdLst>
    <p:handoutMasterId r:id="rId24"/>
  </p:handoutMasterIdLst>
  <p:sldIdLst>
    <p:sldId id="26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4" autoAdjust="0"/>
    <p:restoredTop sz="89922" autoAdjust="0"/>
  </p:normalViewPr>
  <p:slideViewPr>
    <p:cSldViewPr snapToGrid="0">
      <p:cViewPr varScale="1">
        <p:scale>
          <a:sx n="86" d="100"/>
          <a:sy n="86" d="100"/>
        </p:scale>
        <p:origin x="127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2/24/2018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201947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2/24/2018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202889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In the experiment we ramped up ocean melting of the shelves very slowly to identify the point at which mass loss begins to accelerate due to the Marine Ice Sheet Instability. We then cut off this additional ocean melt forcing and allowed the system to evolve to its new equilibrium configuration where the grounding line is deep into the interior. Near the point of instability, small differences in ocean forcing have a long term effect on discharge rates. We did two experiments that only differed by 0.5 m/year in melt rate. The one with the higher melt rate sustained a significantly higher discharge rate for the entire collapse of West Antarctica. This result is due to the role of added forcing to create steeper slopes at the grounding line which in turn causes higher discharge rates. This positive feedback for the MISI means that details concerning how the ocean forces across the threshold for instability will be critical for determining the rate of sea level rise. </a:t>
            </a:r>
          </a:p>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1</a:t>
            </a:fld>
            <a:endParaRPr lang="en-US"/>
          </a:p>
        </p:txBody>
      </p:sp>
    </p:spTree>
    <p:extLst>
      <p:ext uri="{BB962C8B-B14F-4D97-AF65-F5344CB8AC3E}">
        <p14:creationId xmlns:p14="http://schemas.microsoft.com/office/powerpoint/2010/main" val="2614654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2/24/2018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2/24/2018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hasCustomPrompt="1"/>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NERSC Science Highlights</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pic>
        <p:nvPicPr>
          <p:cNvPr id="2" name="Picture 1" descr="bignersclogo-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62200" y="0"/>
            <a:ext cx="4191000" cy="1444749"/>
          </a:xfrm>
          <a:prstGeom prst="rect">
            <a:avLst/>
          </a:prstGeom>
        </p:spPr>
      </p:pic>
    </p:spTree>
    <p:extLst>
      <p:ext uri="{BB962C8B-B14F-4D97-AF65-F5344CB8AC3E}">
        <p14:creationId xmlns:p14="http://schemas.microsoft.com/office/powerpoint/2010/main" val="3280766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182035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7162800" cy="1143000"/>
          </a:xfrm>
          <a:prstGeom prst="rect">
            <a:avLst/>
          </a:prstGeom>
          <a:noFill/>
          <a:ln w="9525">
            <a:noFill/>
            <a:miter lim="800000"/>
            <a:headEnd/>
            <a:tailEnd/>
          </a:ln>
        </p:spPr>
        <p:txBody>
          <a:bodyPr/>
          <a:lstStyle/>
          <a:p>
            <a:pPr lvl="0"/>
            <a:r>
              <a:rPr lang="en-US" dirty="0" smtClean="0"/>
              <a:t>Click to edit Master title style</a:t>
            </a:r>
          </a:p>
        </p:txBody>
      </p:sp>
      <p:sp>
        <p:nvSpPr>
          <p:cNvPr id="4" name="Footer Placeholder 10"/>
          <p:cNvSpPr>
            <a:spLocks noGrp="1"/>
          </p:cNvSpPr>
          <p:nvPr>
            <p:ph type="ftr" sz="quarter" idx="10"/>
          </p:nvPr>
        </p:nvSpPr>
        <p:spPr>
          <a:xfrm>
            <a:off x="3200400" y="6356351"/>
            <a:ext cx="2971800" cy="349250"/>
          </a:xfrm>
          <a:prstGeom prst="rect">
            <a:avLst/>
          </a:prstGeom>
        </p:spPr>
        <p:txBody>
          <a:bodyPr lIns="91365" tIns="45683" rIns="91365" bIns="45683"/>
          <a:lstStyle>
            <a:lvl1pPr algn="r">
              <a:defRPr b="0">
                <a:solidFill>
                  <a:srgbClr val="146737"/>
                </a:solidFill>
              </a:defRPr>
            </a:lvl1pPr>
          </a:lstStyle>
          <a:p>
            <a:pPr>
              <a:defRPr/>
            </a:pPr>
            <a:endParaRPr lang="en-US" dirty="0"/>
          </a:p>
        </p:txBody>
      </p:sp>
      <p:pic>
        <p:nvPicPr>
          <p:cNvPr id="7" name="Picture 6"/>
          <p:cNvPicPr>
            <a:picLocks noChangeAspect="1"/>
          </p:cNvPicPr>
          <p:nvPr userDrawn="1"/>
        </p:nvPicPr>
        <p:blipFill>
          <a:blip r:embed="rId2"/>
          <a:stretch>
            <a:fillRect/>
          </a:stretch>
        </p:blipFill>
        <p:spPr>
          <a:xfrm>
            <a:off x="7543800" y="152400"/>
            <a:ext cx="1362301" cy="475631"/>
          </a:xfrm>
          <a:prstGeom prst="rect">
            <a:avLst/>
          </a:prstGeom>
        </p:spPr>
      </p:pic>
    </p:spTree>
    <p:extLst>
      <p:ext uri="{BB962C8B-B14F-4D97-AF65-F5344CB8AC3E}">
        <p14:creationId xmlns:p14="http://schemas.microsoft.com/office/powerpoint/2010/main" val="132168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2/24/2018</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633517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rgbClr val="19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solidFill>
                  <a:srgbClr val="194963"/>
                </a:solidFill>
              </a:defRPr>
            </a:lvl1pPr>
          </a:lstStyle>
          <a:p>
            <a:r>
              <a:rPr lang="en-US" dirty="0" smtClean="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smtClean="0"/>
              <a:t>Click to edit Master title styles</a:t>
            </a:r>
          </a:p>
        </p:txBody>
      </p:sp>
      <p:sp>
        <p:nvSpPr>
          <p:cNvPr id="11" name="Footer Placeholder 2"/>
          <p:cNvSpPr>
            <a:spLocks noGrp="1"/>
          </p:cNvSpPr>
          <p:nvPr>
            <p:ph type="ftr" sz="quarter" idx="10"/>
          </p:nvPr>
        </p:nvSpPr>
        <p:spPr>
          <a:xfrm>
            <a:off x="5239927" y="6368805"/>
            <a:ext cx="2864157" cy="365125"/>
          </a:xfrm>
          <a:prstGeom prst="rect">
            <a:avLst/>
          </a:prstGeom>
        </p:spPr>
        <p:txBody>
          <a:bodyPr/>
          <a:lstStyle/>
          <a:p>
            <a:r>
              <a:rPr lang="en-US" smtClean="0">
                <a:solidFill>
                  <a:prstClr val="black"/>
                </a:solidFill>
              </a:rPr>
              <a:t>Footer Information</a:t>
            </a:r>
            <a:endParaRPr lang="en-US" dirty="0">
              <a:solidFill>
                <a:prstClr val="black"/>
              </a:solidFill>
            </a:endParaRPr>
          </a:p>
        </p:txBody>
      </p:sp>
      <p:sp>
        <p:nvSpPr>
          <p:cNvPr id="12" name="Slide Number Placeholder 3"/>
          <p:cNvSpPr>
            <a:spLocks noGrp="1"/>
          </p:cNvSpPr>
          <p:nvPr>
            <p:ph type="sldNum" sz="quarter" idx="11"/>
          </p:nvPr>
        </p:nvSpPr>
        <p:spPr>
          <a:xfrm>
            <a:off x="4116656" y="6368805"/>
            <a:ext cx="925708" cy="365125"/>
          </a:xfrm>
        </p:spPr>
        <p:txBody>
          <a:bodyPr/>
          <a:lstStyle/>
          <a:p>
            <a:r>
              <a:rPr lang="en-US" smtClean="0"/>
              <a:t>- </a:t>
            </a:r>
            <a:fld id="{D174BAF6-F8F2-EF4F-936C-8DF63288C82F}" type="slidenum">
              <a:rPr lang="en-US" smtClean="0"/>
              <a:pPr/>
              <a:t>‹#›</a:t>
            </a:fld>
            <a:r>
              <a:rPr lang="en-US" smtClean="0"/>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rgbClr val="194963"/>
                </a:solidFill>
              </a:defRPr>
            </a:lvl1pPr>
          </a:lstStyle>
          <a:p>
            <a:fld id="{D897A66F-DFB6-CB44-8B31-7FAB7C20B0C7}" type="datetime4">
              <a:rPr lang="en-US" smtClean="0"/>
              <a:pPr/>
              <a:t>February 24, 2018</a:t>
            </a:fld>
            <a:endParaRPr lang="en-US" dirty="0"/>
          </a:p>
        </p:txBody>
      </p:sp>
      <p:pic>
        <p:nvPicPr>
          <p:cNvPr id="22" name="Picture 21"/>
          <p:cNvPicPr>
            <a:picLocks noChangeAspect="1"/>
          </p:cNvPicPr>
          <p:nvPr userDrawn="1"/>
        </p:nvPicPr>
        <p:blipFill>
          <a:blip r:embed="rId2"/>
          <a:stretch>
            <a:fillRect/>
          </a:stretch>
        </p:blipFill>
        <p:spPr>
          <a:xfrm>
            <a:off x="6794500" y="2379133"/>
            <a:ext cx="2070100" cy="2070100"/>
          </a:xfrm>
          <a:prstGeom prst="rect">
            <a:avLst/>
          </a:prstGeom>
        </p:spPr>
      </p:pic>
      <p:pic>
        <p:nvPicPr>
          <p:cNvPr id="37" name="Picture 36"/>
          <p:cNvPicPr>
            <a:picLocks noChangeAspect="1"/>
          </p:cNvPicPr>
          <p:nvPr userDrawn="1"/>
        </p:nvPicPr>
        <p:blipFill>
          <a:blip r:embed="rId3"/>
          <a:stretch>
            <a:fillRect/>
          </a:stretch>
        </p:blipFill>
        <p:spPr>
          <a:xfrm>
            <a:off x="6794500" y="241300"/>
            <a:ext cx="2070100" cy="2070100"/>
          </a:xfrm>
          <a:prstGeom prst="rect">
            <a:avLst/>
          </a:prstGeom>
        </p:spPr>
      </p:pic>
      <p:pic>
        <p:nvPicPr>
          <p:cNvPr id="39" name="Picture 38"/>
          <p:cNvPicPr>
            <a:picLocks noChangeAspect="1"/>
          </p:cNvPicPr>
          <p:nvPr userDrawn="1"/>
        </p:nvPicPr>
        <p:blipFill>
          <a:blip r:embed="rId4"/>
          <a:stretch>
            <a:fillRect/>
          </a:stretch>
        </p:blipFill>
        <p:spPr>
          <a:xfrm>
            <a:off x="4627034" y="241300"/>
            <a:ext cx="2075688" cy="2075688"/>
          </a:xfrm>
          <a:prstGeom prst="rect">
            <a:avLst/>
          </a:prstGeom>
        </p:spPr>
      </p:pic>
      <p:pic>
        <p:nvPicPr>
          <p:cNvPr id="40" name="Picture 39"/>
          <p:cNvPicPr>
            <a:picLocks noChangeAspect="1"/>
          </p:cNvPicPr>
          <p:nvPr userDrawn="1"/>
        </p:nvPicPr>
        <p:blipFill rotWithShape="1">
          <a:blip r:embed="rId5" cstate="print">
            <a:extLst>
              <a:ext uri="{28A0092B-C50C-407E-A947-70E740481C1C}">
                <a14:useLocalDpi xmlns:a14="http://schemas.microsoft.com/office/drawing/2010/main"/>
              </a:ext>
            </a:extLst>
          </a:blip>
          <a:srcRect b="51868"/>
          <a:stretch/>
        </p:blipFill>
        <p:spPr>
          <a:xfrm>
            <a:off x="4631266" y="2379133"/>
            <a:ext cx="2075688" cy="999067"/>
          </a:xfrm>
          <a:prstGeom prst="rect">
            <a:avLst/>
          </a:prstGeom>
        </p:spPr>
      </p:pic>
      <p:pic>
        <p:nvPicPr>
          <p:cNvPr id="41" name="Picture 4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710762" y="3475566"/>
            <a:ext cx="973851" cy="971803"/>
          </a:xfrm>
          <a:prstGeom prst="rect">
            <a:avLst/>
          </a:prstGeom>
        </p:spPr>
      </p:pic>
      <p:pic>
        <p:nvPicPr>
          <p:cNvPr id="42" name="Picture 41"/>
          <p:cNvPicPr>
            <a:picLocks noChangeAspect="1"/>
          </p:cNvPicPr>
          <p:nvPr userDrawn="1"/>
        </p:nvPicPr>
        <p:blipFill>
          <a:blip r:embed="rId7"/>
          <a:stretch>
            <a:fillRect/>
          </a:stretch>
        </p:blipFill>
        <p:spPr>
          <a:xfrm>
            <a:off x="4656227" y="3467099"/>
            <a:ext cx="965200" cy="977900"/>
          </a:xfrm>
          <a:prstGeom prst="rect">
            <a:avLst/>
          </a:prstGeom>
        </p:spPr>
      </p:pic>
      <p:sp>
        <p:nvSpPr>
          <p:cNvPr id="43" name="Rectangle 42"/>
          <p:cNvSpPr/>
          <p:nvPr userDrawn="1"/>
        </p:nvSpPr>
        <p:spPr>
          <a:xfrm>
            <a:off x="4639293" y="4065601"/>
            <a:ext cx="564290" cy="369332"/>
          </a:xfrm>
          <a:prstGeom prst="rect">
            <a:avLst/>
          </a:prstGeom>
        </p:spPr>
        <p:txBody>
          <a:bodyPr wrap="none">
            <a:spAutoFit/>
          </a:bodyPr>
          <a:lstStyle/>
          <a:p>
            <a:r>
              <a:rPr lang="en-US" b="1" i="1" dirty="0" smtClean="0">
                <a:solidFill>
                  <a:srgbClr val="FFFF00"/>
                </a:solidFill>
              </a:rPr>
              <a:t>FES</a:t>
            </a:r>
            <a:endParaRPr lang="en-US" b="1" i="1" dirty="0">
              <a:solidFill>
                <a:srgbClr val="FFFF00"/>
              </a:solidFill>
            </a:endParaRPr>
          </a:p>
        </p:txBody>
      </p:sp>
      <p:sp>
        <p:nvSpPr>
          <p:cNvPr id="44" name="Rectangle 43"/>
          <p:cNvSpPr/>
          <p:nvPr userDrawn="1"/>
        </p:nvSpPr>
        <p:spPr>
          <a:xfrm>
            <a:off x="5917768" y="4065601"/>
            <a:ext cx="613094" cy="369332"/>
          </a:xfrm>
          <a:prstGeom prst="rect">
            <a:avLst/>
          </a:prstGeom>
        </p:spPr>
        <p:txBody>
          <a:bodyPr wrap="none">
            <a:spAutoFit/>
          </a:bodyPr>
          <a:lstStyle/>
          <a:p>
            <a:r>
              <a:rPr lang="en-US" b="1" i="1" dirty="0" smtClean="0">
                <a:solidFill>
                  <a:srgbClr val="FFFF00"/>
                </a:solidFill>
              </a:rPr>
              <a:t>BER</a:t>
            </a:r>
            <a:endParaRPr lang="en-US" b="1" i="1" dirty="0">
              <a:solidFill>
                <a:srgbClr val="FFFF00"/>
              </a:solidFill>
            </a:endParaRPr>
          </a:p>
        </p:txBody>
      </p:sp>
      <p:sp>
        <p:nvSpPr>
          <p:cNvPr id="45" name="Rectangle 44"/>
          <p:cNvSpPr/>
          <p:nvPr userDrawn="1"/>
        </p:nvSpPr>
        <p:spPr>
          <a:xfrm>
            <a:off x="6798293" y="4065601"/>
            <a:ext cx="622223" cy="369332"/>
          </a:xfrm>
          <a:prstGeom prst="rect">
            <a:avLst/>
          </a:prstGeom>
        </p:spPr>
        <p:txBody>
          <a:bodyPr wrap="none">
            <a:spAutoFit/>
          </a:bodyPr>
          <a:lstStyle/>
          <a:p>
            <a:r>
              <a:rPr lang="en-US" b="1" i="1" dirty="0" smtClean="0">
                <a:solidFill>
                  <a:srgbClr val="FFFF00"/>
                </a:solidFill>
              </a:rPr>
              <a:t>HEP</a:t>
            </a:r>
            <a:endParaRPr lang="en-US" b="1" i="1" dirty="0">
              <a:solidFill>
                <a:srgbClr val="FFFF00"/>
              </a:solidFill>
            </a:endParaRPr>
          </a:p>
        </p:txBody>
      </p:sp>
      <p:sp>
        <p:nvSpPr>
          <p:cNvPr id="46" name="Rectangle 45"/>
          <p:cNvSpPr/>
          <p:nvPr userDrawn="1"/>
        </p:nvSpPr>
        <p:spPr>
          <a:xfrm>
            <a:off x="6798295" y="1940466"/>
            <a:ext cx="515486" cy="369332"/>
          </a:xfrm>
          <a:prstGeom prst="rect">
            <a:avLst/>
          </a:prstGeom>
        </p:spPr>
        <p:txBody>
          <a:bodyPr wrap="none">
            <a:spAutoFit/>
          </a:bodyPr>
          <a:lstStyle/>
          <a:p>
            <a:r>
              <a:rPr lang="en-US" b="1" i="1" dirty="0" smtClean="0">
                <a:solidFill>
                  <a:srgbClr val="FFFF00"/>
                </a:solidFill>
              </a:rPr>
              <a:t>NP</a:t>
            </a:r>
            <a:endParaRPr lang="en-US" b="1" i="1" dirty="0">
              <a:solidFill>
                <a:srgbClr val="FFFF00"/>
              </a:solidFill>
            </a:endParaRPr>
          </a:p>
        </p:txBody>
      </p:sp>
      <p:sp>
        <p:nvSpPr>
          <p:cNvPr id="47" name="Rectangle 46"/>
          <p:cNvSpPr/>
          <p:nvPr userDrawn="1"/>
        </p:nvSpPr>
        <p:spPr>
          <a:xfrm>
            <a:off x="4639295" y="1948933"/>
            <a:ext cx="590551" cy="369332"/>
          </a:xfrm>
          <a:prstGeom prst="rect">
            <a:avLst/>
          </a:prstGeom>
        </p:spPr>
        <p:txBody>
          <a:bodyPr wrap="none">
            <a:spAutoFit/>
          </a:bodyPr>
          <a:lstStyle/>
          <a:p>
            <a:r>
              <a:rPr lang="en-US" b="1" i="1" dirty="0" smtClean="0">
                <a:solidFill>
                  <a:srgbClr val="FFFF00"/>
                </a:solidFill>
              </a:rPr>
              <a:t>BES</a:t>
            </a:r>
            <a:endParaRPr lang="en-US" b="1" i="1" dirty="0">
              <a:solidFill>
                <a:srgbClr val="FFFF00"/>
              </a:solidFill>
            </a:endParaRPr>
          </a:p>
        </p:txBody>
      </p:sp>
      <p:sp>
        <p:nvSpPr>
          <p:cNvPr id="48" name="Rectangle 47"/>
          <p:cNvSpPr/>
          <p:nvPr userDrawn="1"/>
        </p:nvSpPr>
        <p:spPr>
          <a:xfrm>
            <a:off x="4639295" y="3015732"/>
            <a:ext cx="738090" cy="369332"/>
          </a:xfrm>
          <a:prstGeom prst="rect">
            <a:avLst/>
          </a:prstGeom>
        </p:spPr>
        <p:txBody>
          <a:bodyPr wrap="none">
            <a:spAutoFit/>
          </a:bodyPr>
          <a:lstStyle/>
          <a:p>
            <a:r>
              <a:rPr lang="en-US" b="1" i="1" dirty="0" smtClean="0">
                <a:solidFill>
                  <a:srgbClr val="FFFF00"/>
                </a:solidFill>
              </a:rPr>
              <a:t>ASCR</a:t>
            </a:r>
            <a:endParaRPr lang="en-US" b="1" i="1" dirty="0">
              <a:solidFill>
                <a:srgbClr val="FFFF00"/>
              </a:solidFill>
            </a:endParaRPr>
          </a:p>
        </p:txBody>
      </p:sp>
      <p:pic>
        <p:nvPicPr>
          <p:cNvPr id="23" name="Picture 1" descr="NERSC-logo-color-transparent-edges.gif"/>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1295400" y="4953000"/>
            <a:ext cx="1960122" cy="744089"/>
          </a:xfrm>
          <a:prstGeom prst="rect">
            <a:avLst/>
          </a:prstGeom>
          <a:noFill/>
          <a:ln w="9525">
            <a:noFill/>
            <a:miter lim="800000"/>
            <a:headEnd/>
            <a:tailEnd/>
          </a:ln>
        </p:spPr>
      </p:pic>
    </p:spTree>
    <p:extLst>
      <p:ext uri="{BB962C8B-B14F-4D97-AF65-F5344CB8AC3E}">
        <p14:creationId xmlns:p14="http://schemas.microsoft.com/office/powerpoint/2010/main" val="2352340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5239927" y="6368805"/>
            <a:ext cx="2864157" cy="365125"/>
          </a:xfrm>
          <a:prstGeom prst="rect">
            <a:avLst/>
          </a:prstGeom>
        </p:spPr>
        <p:txBody>
          <a:bodyPr/>
          <a:lstStyle/>
          <a:p>
            <a:r>
              <a:rPr lang="en-US" smtClean="0">
                <a:solidFill>
                  <a:prstClr val="black"/>
                </a:solidFill>
              </a:rPr>
              <a:t>Footer Information</a:t>
            </a:r>
            <a:endParaRPr lang="en-US" dirty="0">
              <a:solidFill>
                <a:prstClr val="black"/>
              </a:solidFill>
            </a:endParaRPr>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a:t>
            </a:fld>
            <a:r>
              <a:rPr lang="en-US" smtClean="0"/>
              <a:t> -</a:t>
            </a:r>
            <a:endParaRPr lang="en-US" dirty="0"/>
          </a:p>
        </p:txBody>
      </p:sp>
      <p:pic>
        <p:nvPicPr>
          <p:cNvPr id="6" name="Picture 8" descr="NERSCvertLOCKUP.ai"/>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9358" y="1462527"/>
            <a:ext cx="8305800" cy="2957073"/>
          </a:xfrm>
          <a:prstGeom prst="rect">
            <a:avLst/>
          </a:prstGeom>
          <a:noFill/>
          <a:ln w="9525">
            <a:noFill/>
            <a:miter lim="800000"/>
            <a:headEnd/>
            <a:tailEnd/>
          </a:ln>
        </p:spPr>
      </p:pic>
    </p:spTree>
    <p:extLst>
      <p:ext uri="{BB962C8B-B14F-4D97-AF65-F5344CB8AC3E}">
        <p14:creationId xmlns:p14="http://schemas.microsoft.com/office/powerpoint/2010/main" val="5741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2/24/2018</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eg"/><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6.xml"/><Relationship Id="rId4" Type="http://schemas.openxmlformats.org/officeDocument/2006/relationships/slideLayout" Target="../slideLayouts/slideLayout4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theme" Target="../theme/theme21.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smtClean="0"/>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9794896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0.tiff"/><Relationship Id="rId5" Type="http://schemas.openxmlformats.org/officeDocument/2006/relationships/image" Target="../media/image19.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4160648" cy="5486400"/>
          </a:xfrm>
        </p:spPr>
        <p:txBody>
          <a:bodyPr/>
          <a:lstStyle/>
          <a:p>
            <a:pPr marL="0" indent="0">
              <a:buNone/>
            </a:pPr>
            <a:r>
              <a:rPr lang="en-US" sz="1400" dirty="0" smtClean="0">
                <a:solidFill>
                  <a:srgbClr val="106636"/>
                </a:solidFill>
                <a:ea typeface="+mj-ea"/>
              </a:rPr>
              <a:t>Scientific Achievement</a:t>
            </a:r>
          </a:p>
          <a:p>
            <a:pPr marL="238125" lvl="1" indent="0">
              <a:spcBef>
                <a:spcPts val="0"/>
              </a:spcBef>
              <a:buNone/>
            </a:pPr>
            <a:r>
              <a:rPr lang="en-US" sz="1400" b="1" dirty="0" smtClean="0">
                <a:solidFill>
                  <a:schemeClr val="tx1"/>
                </a:solidFill>
                <a:latin typeface="+mn-lt"/>
              </a:rPr>
              <a:t>A highly-resolved model of the West Antarctic Ice Sheet is used to examine the processes regulating basin-wide ice mass loss. This study finds that rates of mass loss are especially sensitive near the point the system transitions into a regime of self-sustained retreat where the effects of anomalous forcing and larger driving stresses are sustained by the dynamics of a retreating ice sheet.</a:t>
            </a:r>
          </a:p>
          <a:p>
            <a:pPr marL="238125" lvl="1" indent="0">
              <a:spcBef>
                <a:spcPts val="0"/>
              </a:spcBef>
              <a:buNone/>
            </a:pPr>
            <a:endParaRPr lang="en-US" sz="1400" b="1" dirty="0">
              <a:solidFill>
                <a:schemeClr val="tx1"/>
              </a:solidFill>
              <a:latin typeface="Calibri"/>
              <a:cs typeface="Calibri"/>
            </a:endParaRPr>
          </a:p>
          <a:p>
            <a:pPr marL="0" indent="-161314">
              <a:spcBef>
                <a:spcPts val="0"/>
              </a:spcBef>
              <a:buNone/>
            </a:pPr>
            <a:r>
              <a:rPr lang="en-US" sz="1400" b="1" dirty="0" smtClean="0">
                <a:solidFill>
                  <a:srgbClr val="106636"/>
                </a:solidFill>
                <a:ea typeface="+mj-ea"/>
              </a:rPr>
              <a:t>Significance and Impact</a:t>
            </a:r>
          </a:p>
          <a:p>
            <a:pPr marL="238125" lvl="1" indent="0">
              <a:spcBef>
                <a:spcPts val="200"/>
              </a:spcBef>
              <a:buNone/>
            </a:pPr>
            <a:r>
              <a:rPr lang="en-US" sz="1400" b="1" dirty="0" smtClean="0">
                <a:solidFill>
                  <a:schemeClr val="tx1"/>
                </a:solidFill>
                <a:latin typeface="+mn-lt"/>
              </a:rPr>
              <a:t>The marine-grounded portions of the West Antarctica Ice Sheet contain enough vulnerable ice to raise global sea level by 3 meters. Recent incursions of warmer water and mass loss from this region will be exacerbated by projected changes in global climate.</a:t>
            </a:r>
          </a:p>
          <a:p>
            <a:pPr marL="238125" lvl="1" indent="0">
              <a:spcBef>
                <a:spcPts val="200"/>
              </a:spcBef>
              <a:buNone/>
            </a:pPr>
            <a:endParaRPr lang="en-US" sz="1200" b="1" dirty="0" smtClean="0">
              <a:solidFill>
                <a:schemeClr val="tx1"/>
              </a:solidFill>
              <a:latin typeface="+mn-lt"/>
            </a:endParaRPr>
          </a:p>
          <a:p>
            <a:pPr marL="0" indent="0">
              <a:spcBef>
                <a:spcPts val="300"/>
              </a:spcBef>
              <a:buNone/>
            </a:pPr>
            <a:r>
              <a:rPr lang="en-US" sz="1400" dirty="0" smtClean="0">
                <a:solidFill>
                  <a:srgbClr val="106636"/>
                </a:solidFill>
                <a:ea typeface="+mj-ea"/>
              </a:rPr>
              <a:t>Research Details</a:t>
            </a:r>
          </a:p>
          <a:p>
            <a:pPr marL="401638" lvl="1" indent="-166688">
              <a:spcBef>
                <a:spcPts val="200"/>
              </a:spcBef>
              <a:buFont typeface="Arial"/>
              <a:buChar char="•"/>
            </a:pPr>
            <a:r>
              <a:rPr lang="en-US" sz="1200" b="1" dirty="0" smtClean="0">
                <a:solidFill>
                  <a:schemeClr val="tx1"/>
                </a:solidFill>
                <a:latin typeface="Calibri"/>
                <a:cs typeface="Calibri"/>
              </a:rPr>
              <a:t>Uses BISICLES ice flow model with adaptive mesh refinement that resolves flow down to 250 </a:t>
            </a:r>
            <a:r>
              <a:rPr lang="en-US" sz="1200" b="1" smtClean="0">
                <a:solidFill>
                  <a:schemeClr val="tx1"/>
                </a:solidFill>
                <a:latin typeface="Calibri"/>
                <a:cs typeface="Calibri"/>
              </a:rPr>
              <a:t>meter resolution, </a:t>
            </a:r>
            <a:r>
              <a:rPr lang="en-US" sz="1200" b="1" dirty="0" smtClean="0">
                <a:solidFill>
                  <a:schemeClr val="tx1"/>
                </a:solidFill>
                <a:latin typeface="Calibri"/>
                <a:cs typeface="Calibri"/>
              </a:rPr>
              <a:t>which is important for capturing realistic grounding </a:t>
            </a:r>
            <a:r>
              <a:rPr lang="en-US" sz="1200" b="1" smtClean="0">
                <a:solidFill>
                  <a:schemeClr val="tx1"/>
                </a:solidFill>
                <a:latin typeface="Calibri"/>
                <a:cs typeface="Calibri"/>
              </a:rPr>
              <a:t>line </a:t>
            </a:r>
            <a:r>
              <a:rPr lang="en-US" sz="1200" b="1" smtClean="0">
                <a:solidFill>
                  <a:schemeClr val="tx1"/>
                </a:solidFill>
                <a:latin typeface="Calibri"/>
                <a:cs typeface="Calibri"/>
              </a:rPr>
              <a:t>dynamics.</a:t>
            </a:r>
            <a:endParaRPr lang="en-US" sz="1200" b="1" dirty="0" smtClean="0">
              <a:solidFill>
                <a:schemeClr val="tx1"/>
              </a:solidFill>
              <a:latin typeface="Calibri"/>
              <a:cs typeface="Calibri"/>
            </a:endParaRPr>
          </a:p>
          <a:p>
            <a:pPr marL="401638" lvl="1" indent="-166688">
              <a:spcBef>
                <a:spcPts val="200"/>
              </a:spcBef>
              <a:buFont typeface="Arial"/>
              <a:buChar char="•"/>
            </a:pPr>
            <a:r>
              <a:rPr lang="en-US" sz="1200" b="1" dirty="0" smtClean="0">
                <a:solidFill>
                  <a:schemeClr val="tx1"/>
                </a:solidFill>
                <a:latin typeface="Calibri"/>
                <a:cs typeface="Calibri"/>
              </a:rPr>
              <a:t>Experiments determine that the system is driven to criticality with as little as 13 m/</a:t>
            </a:r>
            <a:r>
              <a:rPr lang="en-US" sz="1200" b="1" dirty="0" err="1" smtClean="0">
                <a:solidFill>
                  <a:schemeClr val="tx1"/>
                </a:solidFill>
                <a:latin typeface="Calibri"/>
                <a:cs typeface="Calibri"/>
              </a:rPr>
              <a:t>yr</a:t>
            </a:r>
            <a:r>
              <a:rPr lang="en-US" sz="1200" b="1" dirty="0" smtClean="0">
                <a:solidFill>
                  <a:schemeClr val="tx1"/>
                </a:solidFill>
                <a:latin typeface="Calibri"/>
                <a:cs typeface="Calibri"/>
              </a:rPr>
              <a:t> melt. A half-meter per year difference in this rate accelerates mass loss by 50%.</a:t>
            </a:r>
            <a:endParaRPr lang="en-US" sz="1200" b="1" dirty="0">
              <a:solidFill>
                <a:schemeClr val="tx1"/>
              </a:solidFill>
            </a:endParaRPr>
          </a:p>
          <a:p>
            <a:pPr marL="0" indent="0">
              <a:spcBef>
                <a:spcPts val="300"/>
              </a:spcBef>
              <a:buNone/>
            </a:pPr>
            <a:endParaRPr lang="en-US" sz="1800" dirty="0" smtClean="0">
              <a:solidFill>
                <a:srgbClr val="106636"/>
              </a:solidFill>
              <a:ea typeface="+mj-ea"/>
            </a:endParaRPr>
          </a:p>
          <a:p>
            <a:pPr marL="0" indent="0">
              <a:spcBef>
                <a:spcPts val="300"/>
              </a:spcBef>
              <a:buNone/>
            </a:pPr>
            <a:endParaRPr lang="en-US" sz="1800" dirty="0" smtClean="0">
              <a:solidFill>
                <a:srgbClr val="106636"/>
              </a:solidFill>
              <a:ea typeface="+mj-ea"/>
            </a:endParaRPr>
          </a:p>
        </p:txBody>
      </p:sp>
      <p:sp>
        <p:nvSpPr>
          <p:cNvPr id="3" name="Title 2"/>
          <p:cNvSpPr>
            <a:spLocks noGrp="1"/>
          </p:cNvSpPr>
          <p:nvPr>
            <p:ph type="title"/>
          </p:nvPr>
        </p:nvSpPr>
        <p:spPr>
          <a:xfrm>
            <a:off x="0" y="0"/>
            <a:ext cx="9144000" cy="762000"/>
          </a:xfrm>
        </p:spPr>
        <p:txBody>
          <a:bodyPr/>
          <a:lstStyle/>
          <a:p>
            <a:r>
              <a:rPr lang="en-US" b="1" dirty="0" smtClean="0"/>
              <a:t>Near Term Ocean Warming Around Antarctica Affects </a:t>
            </a:r>
            <a:br>
              <a:rPr lang="en-US" b="1" dirty="0" smtClean="0"/>
            </a:br>
            <a:r>
              <a:rPr lang="en-US" b="1" dirty="0" smtClean="0"/>
              <a:t>Long Term Rate of Sea Level Rise</a:t>
            </a:r>
            <a:endParaRPr lang="en-US" dirty="0"/>
          </a:p>
        </p:txBody>
      </p:sp>
      <p:sp>
        <p:nvSpPr>
          <p:cNvPr id="26" name="Slide Number Placeholder 39"/>
          <p:cNvSpPr txBox="1">
            <a:spLocks/>
          </p:cNvSpPr>
          <p:nvPr/>
        </p:nvSpPr>
        <p:spPr bwMode="auto">
          <a:xfrm>
            <a:off x="8413750" y="6416675"/>
            <a:ext cx="381000" cy="365125"/>
          </a:xfrm>
          <a:prstGeom prst="rect">
            <a:avLst/>
          </a:prstGeom>
          <a:noFill/>
          <a:ln>
            <a:miter lim="800000"/>
            <a:headEnd/>
            <a:tailEnd/>
          </a:ln>
        </p:spPr>
        <p:txBody>
          <a:bodyPr vert="horz" wrap="square" lIns="91301" tIns="45652" rIns="91301" bIns="45652" numCol="1" rtlCol="0" anchor="ctr" anchorCtr="0" compatLnSpc="1">
            <a:prstTxWarp prst="textNoShape">
              <a:avLst/>
            </a:prstTxWarp>
          </a:bodyPr>
          <a:lstStyle/>
          <a:p>
            <a:pPr algn="r" defTabSz="820391"/>
            <a:endParaRPr lang="en-US" sz="1200" dirty="0">
              <a:solidFill>
                <a:srgbClr val="106636"/>
              </a:solidFill>
              <a:latin typeface="Arial" pitchFamily="34" charset="0"/>
              <a:cs typeface="Arial" pitchFamily="34" charset="0"/>
            </a:endParaRPr>
          </a:p>
        </p:txBody>
      </p:sp>
      <p:sp>
        <p:nvSpPr>
          <p:cNvPr id="265" name="TextBox 133"/>
          <p:cNvSpPr txBox="1"/>
          <p:nvPr/>
        </p:nvSpPr>
        <p:spPr>
          <a:xfrm>
            <a:off x="4087900" y="5910590"/>
            <a:ext cx="5247119" cy="261610"/>
          </a:xfrm>
          <a:prstGeom prst="rect">
            <a:avLst/>
          </a:prstGeom>
          <a:noFill/>
        </p:spPr>
        <p:txBody>
          <a:bodyPr wrap="square" rtlCol="0">
            <a:spAutoFit/>
          </a:bodyPr>
          <a:lstStyle/>
          <a:p>
            <a:r>
              <a:rPr lang="en-US" sz="1100" dirty="0" err="1" smtClean="0">
                <a:solidFill>
                  <a:srgbClr val="106636"/>
                </a:solidFill>
              </a:rPr>
              <a:t>Waibel</a:t>
            </a:r>
            <a:r>
              <a:rPr lang="en-US" sz="1100" dirty="0" smtClean="0">
                <a:solidFill>
                  <a:srgbClr val="106636"/>
                </a:solidFill>
              </a:rPr>
              <a:t>, </a:t>
            </a:r>
            <a:r>
              <a:rPr lang="en-US" sz="1100" dirty="0" err="1" smtClean="0">
                <a:solidFill>
                  <a:srgbClr val="106636"/>
                </a:solidFill>
              </a:rPr>
              <a:t>Hulbe</a:t>
            </a:r>
            <a:r>
              <a:rPr lang="en-US" sz="1100" dirty="0" smtClean="0">
                <a:solidFill>
                  <a:srgbClr val="106636"/>
                </a:solidFill>
              </a:rPr>
              <a:t>, Jackson, and Martin (2018). Geophysical Research Letters, </a:t>
            </a:r>
            <a:r>
              <a:rPr lang="en-US" sz="1100" b="1" dirty="0" smtClean="0">
                <a:solidFill>
                  <a:srgbClr val="106636"/>
                </a:solidFill>
              </a:rPr>
              <a:t>45</a:t>
            </a:r>
            <a:r>
              <a:rPr lang="en-US" sz="1100" dirty="0" smtClean="0">
                <a:solidFill>
                  <a:srgbClr val="106636"/>
                </a:solidFill>
              </a:rPr>
              <a:t>, 809-816.</a:t>
            </a:r>
            <a:endParaRPr lang="en-US" sz="1100" dirty="0">
              <a:solidFill>
                <a:srgbClr val="106636"/>
              </a:solidFill>
            </a:endParaRPr>
          </a:p>
        </p:txBody>
      </p:sp>
      <p:sp>
        <p:nvSpPr>
          <p:cNvPr id="7" name="TextBox 6"/>
          <p:cNvSpPr txBox="1"/>
          <p:nvPr/>
        </p:nvSpPr>
        <p:spPr>
          <a:xfrm>
            <a:off x="4381771" y="4874240"/>
            <a:ext cx="4513185" cy="1180870"/>
          </a:xfrm>
          <a:prstGeom prst="rect">
            <a:avLst/>
          </a:prstGeom>
          <a:noFill/>
        </p:spPr>
        <p:txBody>
          <a:bodyPr wrap="square" rtlCol="0">
            <a:normAutofit/>
          </a:bodyPr>
          <a:lstStyle/>
          <a:p>
            <a:r>
              <a:rPr lang="en-US" sz="1100" b="1" i="1" dirty="0" smtClean="0"/>
              <a:t>Top left:</a:t>
            </a:r>
            <a:r>
              <a:rPr lang="en-US" sz="1100" i="1" dirty="0" smtClean="0"/>
              <a:t> Location and surface velocities of </a:t>
            </a:r>
            <a:r>
              <a:rPr lang="en-US" sz="1100" i="1" dirty="0" err="1" smtClean="0"/>
              <a:t>Thwaites</a:t>
            </a:r>
            <a:r>
              <a:rPr lang="en-US" sz="1100" i="1" dirty="0" smtClean="0"/>
              <a:t> basin, West Antarctica. </a:t>
            </a:r>
            <a:r>
              <a:rPr lang="en-US" sz="1100" b="1" i="1" dirty="0" smtClean="0"/>
              <a:t>Top right: </a:t>
            </a:r>
            <a:r>
              <a:rPr lang="en-US" sz="1100" i="1" dirty="0" smtClean="0"/>
              <a:t>Position of grounding line where melt rate reaches 13 m/</a:t>
            </a:r>
            <a:r>
              <a:rPr lang="en-US" sz="1100" i="1" dirty="0" err="1" smtClean="0"/>
              <a:t>yr</a:t>
            </a:r>
            <a:r>
              <a:rPr lang="en-US" sz="1100" i="1" dirty="0" smtClean="0"/>
              <a:t> (model year 260) and 13.5 m/</a:t>
            </a:r>
            <a:r>
              <a:rPr lang="en-US" sz="1100" i="1" dirty="0" err="1" smtClean="0"/>
              <a:t>yr</a:t>
            </a:r>
            <a:r>
              <a:rPr lang="en-US" sz="1100" i="1" dirty="0" smtClean="0"/>
              <a:t> (model year 270). </a:t>
            </a:r>
            <a:r>
              <a:rPr lang="en-US" sz="1100" b="1" i="1" dirty="0" smtClean="0"/>
              <a:t>Bottom left &amp; right: </a:t>
            </a:r>
            <a:r>
              <a:rPr lang="en-US" sz="1100" i="1" dirty="0" smtClean="0"/>
              <a:t>By model year 270 mass loss accelerates and remains high for duration of experiment (from </a:t>
            </a:r>
            <a:r>
              <a:rPr lang="en-US" sz="1100" i="1" dirty="0" err="1" smtClean="0"/>
              <a:t>Waibel</a:t>
            </a:r>
            <a:r>
              <a:rPr lang="en-US" sz="1100" i="1" dirty="0" smtClean="0"/>
              <a:t> et al., 2018).</a:t>
            </a:r>
          </a:p>
          <a:p>
            <a:endParaRPr lang="en-US" sz="1200" dirty="0"/>
          </a:p>
        </p:txBody>
      </p:sp>
      <p:pic>
        <p:nvPicPr>
          <p:cNvPr id="4" name="Picture 3" descr="highlight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932" y="855778"/>
            <a:ext cx="4870909" cy="397399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63757" y="6285441"/>
            <a:ext cx="641073" cy="546099"/>
          </a:xfrm>
          <a:prstGeom prst="rect">
            <a:avLst/>
          </a:prstGeom>
        </p:spPr>
      </p:pic>
      <p:pic>
        <p:nvPicPr>
          <p:cNvPr id="5" name="Picture 4" descr="UTIG_logo-UTWordMar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397" y="6308055"/>
            <a:ext cx="2937203" cy="50087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6340558"/>
            <a:ext cx="2185416" cy="435864"/>
          </a:xfrm>
          <a:prstGeom prst="rect">
            <a:avLst/>
          </a:prstGeom>
        </p:spPr>
      </p:pic>
    </p:spTree>
    <p:extLst>
      <p:ext uri="{BB962C8B-B14F-4D97-AF65-F5344CB8AC3E}">
        <p14:creationId xmlns:p14="http://schemas.microsoft.com/office/powerpoint/2010/main" val="3467581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6789</TotalTime>
  <Words>442</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6</vt:i4>
      </vt:variant>
      <vt:variant>
        <vt:lpstr>Theme</vt:lpstr>
      </vt:variant>
      <vt:variant>
        <vt:i4>21</vt:i4>
      </vt:variant>
      <vt:variant>
        <vt:lpstr>Slide Titles</vt:lpstr>
      </vt:variant>
      <vt:variant>
        <vt:i4>1</vt:i4>
      </vt:variant>
    </vt:vector>
  </HeadingPairs>
  <TitlesOfParts>
    <vt:vector size="28" baseType="lpstr">
      <vt:lpstr>Arial</vt:lpstr>
      <vt:lpstr>Arial Narrow</vt:lpstr>
      <vt:lpstr>Book Antiqua</vt:lpstr>
      <vt:lpstr>Calibri</vt:lpstr>
      <vt:lpstr>TimesNewRomanPSMT</vt:lpstr>
      <vt:lpstr>Wingdings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Near Term Ocean Warming Around Antarctica Affects  Long Term Rate of Sea Level Rise</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Dan Martin</cp:lastModifiedBy>
  <cp:revision>405</cp:revision>
  <cp:lastPrinted>2017-05-10T18:30:26Z</cp:lastPrinted>
  <dcterms:created xsi:type="dcterms:W3CDTF">2010-12-15T20:48:04Z</dcterms:created>
  <dcterms:modified xsi:type="dcterms:W3CDTF">2018-02-24T09:01:54Z</dcterms:modified>
</cp:coreProperties>
</file>