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12/5/21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Wanda says that this is a general slide with no </a:t>
            </a:r>
            <a:r>
              <a:rPr lang="en-US"/>
              <a:t>specific reference</a:t>
            </a:r>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12/5/21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12/5/21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12/5/21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12/5/21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1" y="304800"/>
            <a:ext cx="8915400" cy="461665"/>
          </a:xfrm>
          <a:prstGeom prst="rect">
            <a:avLst/>
          </a:prstGeom>
          <a:noFill/>
        </p:spPr>
        <p:txBody>
          <a:bodyPr wrap="square">
            <a:spAutoFit/>
          </a:bodyPr>
          <a:lstStyle/>
          <a:p>
            <a:pPr algn="ctr">
              <a:defRPr/>
            </a:pPr>
            <a:r>
              <a:rPr lang="en-US" sz="2400" b="1" dirty="0"/>
              <a:t>Linking Arctic delta lakes to climatic control</a:t>
            </a:r>
            <a:endParaRPr lang="en-US" sz="2000" b="1" dirty="0"/>
          </a:p>
        </p:txBody>
      </p:sp>
      <p:cxnSp>
        <p:nvCxnSpPr>
          <p:cNvPr id="7" name="Straight Connector 6"/>
          <p:cNvCxnSpPr/>
          <p:nvPr/>
        </p:nvCxnSpPr>
        <p:spPr>
          <a:xfrm rot="16200000" flipH="1">
            <a:off x="1752600" y="3733800"/>
            <a:ext cx="5562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 y="3429000"/>
            <a:ext cx="8915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38461" y="838789"/>
            <a:ext cx="3657600" cy="1508105"/>
          </a:xfrm>
          <a:prstGeom prst="rect">
            <a:avLst/>
          </a:prstGeom>
          <a:noFill/>
        </p:spPr>
        <p:txBody>
          <a:bodyPr wrap="square" rtlCol="0">
            <a:spAutoFit/>
          </a:bodyPr>
          <a:lstStyle/>
          <a:p>
            <a:r>
              <a:rPr lang="en-US" sz="2000" u="sng" dirty="0"/>
              <a:t>Objective:</a:t>
            </a:r>
          </a:p>
          <a:p>
            <a:r>
              <a:rPr lang="en-US" dirty="0"/>
              <a:t>Analyze the size distributions of lakes and wetlands in arctic deltas to determine controls on formation and sensitivity to climate conditions</a:t>
            </a:r>
          </a:p>
        </p:txBody>
      </p:sp>
      <p:sp>
        <p:nvSpPr>
          <p:cNvPr id="19" name="TextBox 18"/>
          <p:cNvSpPr txBox="1"/>
          <p:nvPr/>
        </p:nvSpPr>
        <p:spPr>
          <a:xfrm>
            <a:off x="219635" y="2431372"/>
            <a:ext cx="4114800" cy="2339102"/>
          </a:xfrm>
          <a:prstGeom prst="rect">
            <a:avLst/>
          </a:prstGeom>
          <a:noFill/>
        </p:spPr>
        <p:txBody>
          <a:bodyPr wrap="square" rtlCol="0">
            <a:spAutoFit/>
          </a:bodyPr>
          <a:lstStyle/>
          <a:p>
            <a:r>
              <a:rPr lang="en-US" sz="2000" u="sng" dirty="0"/>
              <a:t>Research:</a:t>
            </a:r>
          </a:p>
          <a:p>
            <a:r>
              <a:rPr lang="en-US" dirty="0"/>
              <a:t>A pan-Arctic study of 12 arctic</a:t>
            </a:r>
          </a:p>
          <a:p>
            <a:r>
              <a:rPr lang="en-US" dirty="0"/>
              <a:t>deltas wherein we classify observed waterbodies into perennial lakes and ephemeral wetlands capitalizing</a:t>
            </a:r>
          </a:p>
          <a:p>
            <a:r>
              <a:rPr lang="en-US" dirty="0"/>
              <a:t>on the historical record of remote sensing data.</a:t>
            </a:r>
          </a:p>
          <a:p>
            <a:endParaRPr lang="en-US" dirty="0"/>
          </a:p>
        </p:txBody>
      </p:sp>
      <p:sp>
        <p:nvSpPr>
          <p:cNvPr id="20" name="TextBox 19"/>
          <p:cNvSpPr txBox="1"/>
          <p:nvPr/>
        </p:nvSpPr>
        <p:spPr>
          <a:xfrm>
            <a:off x="882158" y="4367986"/>
            <a:ext cx="5638800" cy="1785104"/>
          </a:xfrm>
          <a:prstGeom prst="rect">
            <a:avLst/>
          </a:prstGeom>
          <a:noFill/>
        </p:spPr>
        <p:txBody>
          <a:bodyPr wrap="square" rtlCol="0">
            <a:spAutoFit/>
          </a:bodyPr>
          <a:lstStyle/>
          <a:p>
            <a:r>
              <a:rPr lang="en-US" sz="2000" u="sng" dirty="0"/>
              <a:t>Impact</a:t>
            </a:r>
          </a:p>
          <a:p>
            <a:pPr marL="285750" indent="-285750">
              <a:buFont typeface="Arial" panose="020B0604020202020204" pitchFamily="34" charset="0"/>
              <a:buChar char="•"/>
            </a:pPr>
            <a:r>
              <a:rPr lang="en-US" dirty="0"/>
              <a:t>A clear separation of lake and wetland size distributions indicate fundamentally different controls on occurrence and size</a:t>
            </a:r>
          </a:p>
          <a:p>
            <a:pPr marL="285750" indent="-285750">
              <a:buFont typeface="Arial" panose="020B0604020202020204" pitchFamily="34" charset="0"/>
              <a:buChar char="•"/>
            </a:pPr>
            <a:r>
              <a:rPr lang="en-US" dirty="0"/>
              <a:t>Climatic trends in lake sizes across deltas suggest feedbacks between temperatures and lake expansion </a:t>
            </a:r>
          </a:p>
        </p:txBody>
      </p:sp>
      <p:sp>
        <p:nvSpPr>
          <p:cNvPr id="12" name="TextBox 11"/>
          <p:cNvSpPr txBox="1"/>
          <p:nvPr/>
        </p:nvSpPr>
        <p:spPr>
          <a:xfrm>
            <a:off x="1266265" y="6211732"/>
            <a:ext cx="6629400" cy="40011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US" sz="1000" dirty="0" err="1"/>
              <a:t>Vulis</a:t>
            </a:r>
            <a:r>
              <a:rPr lang="en-US" sz="1000" dirty="0"/>
              <a:t>, L., </a:t>
            </a:r>
            <a:r>
              <a:rPr lang="en-US" sz="1000" dirty="0" err="1"/>
              <a:t>Tejedor</a:t>
            </a:r>
            <a:r>
              <a:rPr lang="en-US" sz="1000" dirty="0"/>
              <a:t>, A., </a:t>
            </a:r>
            <a:r>
              <a:rPr lang="en-US" sz="1000" dirty="0" err="1"/>
              <a:t>Zaliapin</a:t>
            </a:r>
            <a:r>
              <a:rPr lang="en-US" sz="1000" dirty="0"/>
              <a:t>, I., Rowland, J. C., &amp; </a:t>
            </a:r>
            <a:r>
              <a:rPr lang="en-US" sz="1000" dirty="0" err="1"/>
              <a:t>Foufoula</a:t>
            </a:r>
            <a:r>
              <a:rPr lang="en-US" sz="1000" dirty="0"/>
              <a:t>-Georgiou, E. (2021). Climate signatures on lake and wetland size distributions in arctic deltas. Geophysical Research Letters, 48, e2021GL094437. https://</a:t>
            </a:r>
            <a:r>
              <a:rPr lang="en-US" sz="1000" dirty="0" err="1"/>
              <a:t>doi.org</a:t>
            </a:r>
            <a:r>
              <a:rPr lang="en-US" sz="1000" dirty="0"/>
              <a:t>/10.1029/2021GL094437</a:t>
            </a:r>
          </a:p>
        </p:txBody>
      </p:sp>
      <p:pic>
        <p:nvPicPr>
          <p:cNvPr id="13" name="Picture 12">
            <a:extLst>
              <a:ext uri="{FF2B5EF4-FFF2-40B4-BE49-F238E27FC236}">
                <a16:creationId xmlns:a16="http://schemas.microsoft.com/office/drawing/2014/main" id="{DD6B0628-FF91-F143-88D2-34CBEACD6C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6994" y="766465"/>
            <a:ext cx="3877235" cy="3063177"/>
          </a:xfrm>
          <a:prstGeom prst="rect">
            <a:avLst/>
          </a:prstGeom>
        </p:spPr>
      </p:pic>
      <p:sp>
        <p:nvSpPr>
          <p:cNvPr id="3" name="TextBox 2">
            <a:extLst>
              <a:ext uri="{FF2B5EF4-FFF2-40B4-BE49-F238E27FC236}">
                <a16:creationId xmlns:a16="http://schemas.microsoft.com/office/drawing/2014/main" id="{22C3B17A-398A-2748-91EE-F0F078F1D6F2}"/>
              </a:ext>
            </a:extLst>
          </p:cNvPr>
          <p:cNvSpPr txBox="1"/>
          <p:nvPr/>
        </p:nvSpPr>
        <p:spPr>
          <a:xfrm>
            <a:off x="4733365" y="3744862"/>
            <a:ext cx="4000500" cy="1015663"/>
          </a:xfrm>
          <a:prstGeom prst="rect">
            <a:avLst/>
          </a:prstGeom>
          <a:noFill/>
        </p:spPr>
        <p:txBody>
          <a:bodyPr wrap="square" rtlCol="0">
            <a:spAutoFit/>
          </a:bodyPr>
          <a:lstStyle/>
          <a:p>
            <a:r>
              <a:rPr lang="en-US" sz="1200" dirty="0">
                <a:solidFill>
                  <a:srgbClr val="0070C0"/>
                </a:solidFill>
              </a:rPr>
              <a:t>Lake sizes increase as mean annual air temperature decreases (a), no climate trend is observed for wetlands (b), the margins of lakes show greater seasonal variability on warmer deltas (c), to illustrations of differences between warm and cold deltas. </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204</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Joel Rowland</cp:lastModifiedBy>
  <cp:revision>62</cp:revision>
  <dcterms:created xsi:type="dcterms:W3CDTF">2010-09-02T17:02:09Z</dcterms:created>
  <dcterms:modified xsi:type="dcterms:W3CDTF">2021-12-06T04:30:10Z</dcterms:modified>
</cp:coreProperties>
</file>