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56"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9" d="100"/>
          <a:sy n="89" d="100"/>
        </p:scale>
        <p:origin x="1282" y="-13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532C12-9F95-41EF-A2AE-6F0CCBCB2BF2}" type="datetimeFigureOut">
              <a:rPr lang="en-US" smtClean="0"/>
              <a:t>3/2/2018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48AAB1-116B-441D-822E-C1037976FB33}" type="slidenum">
              <a:rPr lang="en-US" smtClean="0"/>
              <a:t>‹#›</a:t>
            </a:fld>
            <a:endParaRPr lang="en-US"/>
          </a:p>
        </p:txBody>
      </p:sp>
    </p:spTree>
    <p:extLst>
      <p:ext uri="{BB962C8B-B14F-4D97-AF65-F5344CB8AC3E}">
        <p14:creationId xmlns:p14="http://schemas.microsoft.com/office/powerpoint/2010/main" val="34116634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200" kern="1200" dirty="0" smtClean="0">
                <a:solidFill>
                  <a:schemeClr val="tx1"/>
                </a:solidFill>
                <a:effectLst/>
                <a:latin typeface="+mn-lt"/>
                <a:ea typeface="+mn-ea"/>
                <a:cs typeface="+mn-cs"/>
              </a:rPr>
              <a:t>Integrated multi-sector modeling shows that variations in water availability associated with El Niño have a strong influence on the Western U.S. electric grid.</a:t>
            </a:r>
          </a:p>
          <a:p>
            <a:r>
              <a:rPr lang="en-US" sz="1200" b="1" kern="1200" dirty="0" smtClean="0">
                <a:solidFill>
                  <a:schemeClr val="tx1"/>
                </a:solidFill>
                <a:effectLst/>
                <a:latin typeface="+mn-lt"/>
                <a:ea typeface="+mn-ea"/>
                <a:cs typeface="+mn-cs"/>
              </a:rPr>
              <a:t>The Science	</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Climate oscillations such as the El Niño-Southern Oscillation (ENSO) and Pacific Decadal Oscillation (PDO) play a strong role in modulating the distribution of water resources across the Western United States. Building on previous sensitivity studies, researchers at the U.S. Department of Energy’s Pacific Northwest National Laboratory updated an integrated water-energy modeling approach. They created a 55-year historical benchmark of how the current Western U.S. power system would have performed under historical climate conditions. The research team analyzed this time series of key performance metrics quantifying reliability, economic performance, and sustainability, including how ENSO and PDO variations influence power system dynamics. </a:t>
            </a:r>
          </a:p>
          <a:p>
            <a:r>
              <a:rPr lang="en-US" sz="1200" b="1" kern="1200" dirty="0" smtClean="0">
                <a:solidFill>
                  <a:schemeClr val="tx1"/>
                </a:solidFill>
                <a:effectLst/>
                <a:latin typeface="+mn-lt"/>
                <a:ea typeface="+mn-ea"/>
                <a:cs typeface="+mn-cs"/>
              </a:rPr>
              <a:t>The Impact</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This study is the first to estimate the influence of climate variability on Western U.S. grid operations over 50-plus years using an integrated modeling approach. The resulting time series serves as a benchmark of grid performance under historical weather and climate variations. This benchmark provides a basis for regional adaptation and resilience analyses, as well as seasonal and multi-year planning of joint energy-water management opportunities. The results of this study suggest that ENSO predictions could be especially useful for energy and water system planning and operations.</a:t>
            </a:r>
          </a:p>
          <a:p>
            <a:r>
              <a:rPr lang="en-US" sz="1200" b="1" kern="1200" dirty="0" smtClean="0">
                <a:solidFill>
                  <a:schemeClr val="tx1"/>
                </a:solidFill>
                <a:effectLst/>
                <a:latin typeface="+mn-lt"/>
                <a:ea typeface="+mn-ea"/>
                <a:cs typeface="+mn-cs"/>
              </a:rPr>
              <a:t>Summary</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Hydropower and thermoelectric power plants both require water and provide multiple services to the electric grid, from generation of electricity to reserve capacity. Together they represent 67 percent of the generation capacity over the Western United States. Researchers explored regional interdependencies of </a:t>
            </a:r>
            <a:r>
              <a:rPr lang="en-US" sz="1200" kern="1200" dirty="0" err="1" smtClean="0">
                <a:solidFill>
                  <a:schemeClr val="tx1"/>
                </a:solidFill>
                <a:effectLst/>
                <a:latin typeface="+mn-lt"/>
                <a:ea typeface="+mn-ea"/>
                <a:cs typeface="+mn-cs"/>
              </a:rPr>
              <a:t>interannual</a:t>
            </a:r>
            <a:r>
              <a:rPr lang="en-US" sz="1200" kern="1200" dirty="0" smtClean="0">
                <a:solidFill>
                  <a:schemeClr val="tx1"/>
                </a:solidFill>
                <a:effectLst/>
                <a:latin typeface="+mn-lt"/>
                <a:ea typeface="+mn-ea"/>
                <a:cs typeface="+mn-cs"/>
              </a:rPr>
              <a:t> changes in water availability on current Western U.S. grid power system operations, and related impacts such as reliability, cost, and carbon emissions. They combined a 55-year natural water availability benchmark with the 2010 level of water demand from an integrated assessment model to drive a large-scale water management model over the Western United States. They then translated the regulated flow at hydropower and thermoelectric power plants into monthly boundary conditions for electricity generation in a production cost model that simulates the power generation and power flows across the Western U.S. grid. </a:t>
            </a:r>
          </a:p>
          <a:p>
            <a:r>
              <a:rPr lang="en-US" sz="1200" kern="1200" dirty="0" smtClean="0">
                <a:solidFill>
                  <a:schemeClr val="tx1"/>
                </a:solidFill>
                <a:effectLst/>
                <a:latin typeface="+mn-lt"/>
                <a:ea typeface="+mn-ea"/>
                <a:cs typeface="+mn-cs"/>
              </a:rPr>
              <a:t>Results for August grid operations—when stress on the grid is often highest—showed a range of sensitivity in production cost (-8% to +11%) and carbon output (-7% to +11%) across the 55-year simulation, as well as a 1-in-10 chance that electricity demand will exceed estimated supply. The study also revealed that operating costs are lower under neutral ENSO conditions than under other ENSO phases; carbon output is highest under La Niña conditions, especially in California; and the risk of brownouts may be higher under neutral and negative ENSO conditions. These results help characterize the grid’s performance under historical climate variations. </a:t>
            </a:r>
            <a:r>
              <a:rPr lang="en-US" sz="1200" kern="1200" smtClean="0">
                <a:solidFill>
                  <a:schemeClr val="tx1"/>
                </a:solidFill>
                <a:effectLst/>
                <a:latin typeface="+mn-lt"/>
                <a:ea typeface="+mn-ea"/>
                <a:cs typeface="+mn-cs"/>
              </a:rPr>
              <a:t>They are useful for seasonal and multi-year planning of joint water-electricity management and can help support impact, adaptation, and vulnerability analyses. </a:t>
            </a:r>
            <a:endParaRPr lang="en-US" sz="1200" kern="1200">
              <a:solidFill>
                <a:schemeClr val="tx1"/>
              </a:solidFill>
              <a:effectLst/>
              <a:latin typeface="+mn-lt"/>
              <a:ea typeface="+mn-ea"/>
              <a:cs typeface="+mn-cs"/>
            </a:endParaRPr>
          </a:p>
        </p:txBody>
      </p:sp>
    </p:spTree>
    <p:extLst>
      <p:ext uri="{BB962C8B-B14F-4D97-AF65-F5344CB8AC3E}">
        <p14:creationId xmlns:p14="http://schemas.microsoft.com/office/powerpoint/2010/main" val="1186431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smtClean="0"/>
              <a:t>Click icon to add table</a:t>
            </a:r>
            <a:endParaRPr lang="en-US" noProof="0" dirty="0" smtClean="0"/>
          </a:p>
        </p:txBody>
      </p:sp>
    </p:spTree>
    <p:extLst>
      <p:ext uri="{BB962C8B-B14F-4D97-AF65-F5344CB8AC3E}">
        <p14:creationId xmlns:p14="http://schemas.microsoft.com/office/powerpoint/2010/main" val="2380980654"/>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3/2/2018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extLst>
      <p:ext uri="{BB962C8B-B14F-4D97-AF65-F5344CB8AC3E}">
        <p14:creationId xmlns:p14="http://schemas.microsoft.com/office/powerpoint/2010/main" val="1050916235"/>
      </p:ext>
    </p:extLst>
  </p:cSld>
  <p:clrMap bg1="lt1" tx1="dk1" bg2="lt2" tx2="dk2" accent1="accent1" accent2="accent2" accent3="accent3" accent4="accent4" accent5="accent5" accent6="accent6" hlink="hlink" folHlink="folHlink"/>
  <p:sldLayoutIdLst>
    <p:sldLayoutId id="2147483649"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p:cNvSpPr>
            <a:spLocks noChangeArrowheads="1"/>
          </p:cNvSpPr>
          <p:nvPr/>
        </p:nvSpPr>
        <p:spPr bwMode="auto">
          <a:xfrm>
            <a:off x="112398" y="1080486"/>
            <a:ext cx="4664688" cy="5753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600" b="1" dirty="0">
                <a:solidFill>
                  <a:prstClr val="black"/>
                </a:solidFill>
              </a:rPr>
              <a:t>Objective</a:t>
            </a:r>
          </a:p>
          <a:p>
            <a:pPr marL="285750" indent="-285750">
              <a:spcBef>
                <a:spcPct val="15000"/>
              </a:spcBef>
              <a:buFont typeface="Arial" pitchFamily="34" charset="0"/>
              <a:buChar char="●"/>
              <a:defRPr/>
            </a:pPr>
            <a:r>
              <a:rPr lang="en-US" sz="1400" dirty="0" smtClean="0">
                <a:solidFill>
                  <a:prstClr val="black"/>
                </a:solidFill>
              </a:rPr>
              <a:t>Investigate </a:t>
            </a:r>
            <a:r>
              <a:rPr lang="en-US" sz="1400" dirty="0">
                <a:solidFill>
                  <a:prstClr val="black"/>
                </a:solidFill>
              </a:rPr>
              <a:t>how </a:t>
            </a:r>
            <a:r>
              <a:rPr lang="en-US" sz="1400" dirty="0" err="1" smtClean="0">
                <a:solidFill>
                  <a:prstClr val="black"/>
                </a:solidFill>
              </a:rPr>
              <a:t>interannual</a:t>
            </a:r>
            <a:r>
              <a:rPr lang="en-US" sz="1400" dirty="0" smtClean="0">
                <a:solidFill>
                  <a:prstClr val="black"/>
                </a:solidFill>
              </a:rPr>
              <a:t> </a:t>
            </a:r>
            <a:r>
              <a:rPr lang="en-US" sz="1400" dirty="0">
                <a:solidFill>
                  <a:prstClr val="black"/>
                </a:solidFill>
              </a:rPr>
              <a:t>climate oscillations, especially </a:t>
            </a:r>
            <a:r>
              <a:rPr lang="en-US" sz="1400" dirty="0" smtClean="0">
                <a:solidFill>
                  <a:prstClr val="black"/>
                </a:solidFill>
              </a:rPr>
              <a:t>the El Niño-Southern Oscillation (ENSO) and Pacific Decadal Oscillation (PDO)</a:t>
            </a:r>
            <a:r>
              <a:rPr lang="en-US" sz="1400" dirty="0" smtClean="0"/>
              <a:t>, influence the electric power system through changes in water availability</a:t>
            </a:r>
            <a:endParaRPr lang="en-US" sz="1400" b="1" dirty="0" smtClean="0">
              <a:solidFill>
                <a:prstClr val="black"/>
              </a:solidFill>
            </a:endParaRPr>
          </a:p>
          <a:p>
            <a:pPr marL="231775" indent="-231775" algn="ctr">
              <a:spcBef>
                <a:spcPct val="15000"/>
              </a:spcBef>
              <a:defRPr/>
            </a:pPr>
            <a:r>
              <a:rPr lang="en-US" sz="1600" b="1" dirty="0">
                <a:solidFill>
                  <a:prstClr val="black"/>
                </a:solidFill>
              </a:rPr>
              <a:t>Approach</a:t>
            </a:r>
          </a:p>
          <a:p>
            <a:pPr marL="285750" indent="-285750">
              <a:spcBef>
                <a:spcPct val="15000"/>
              </a:spcBef>
              <a:buFont typeface="Arial" pitchFamily="34" charset="0"/>
              <a:buChar char="●"/>
              <a:defRPr/>
            </a:pPr>
            <a:r>
              <a:rPr lang="en-US" sz="1400" dirty="0">
                <a:solidFill>
                  <a:prstClr val="black"/>
                </a:solidFill>
              </a:rPr>
              <a:t>Use a 55-year historical observed gridded weather data set and fixed water demands from 2010 to force an integrated hydrology-river routing-reservoir model</a:t>
            </a:r>
          </a:p>
          <a:p>
            <a:pPr marL="285750" indent="-285750">
              <a:spcBef>
                <a:spcPct val="15000"/>
              </a:spcBef>
              <a:buFont typeface="Arial" pitchFamily="34" charset="0"/>
              <a:buChar char="●"/>
              <a:defRPr/>
            </a:pPr>
            <a:r>
              <a:rPr lang="en-US" sz="1400" dirty="0">
                <a:solidFill>
                  <a:prstClr val="black"/>
                </a:solidFill>
              </a:rPr>
              <a:t>Translate the resulting time series of water availability at hydropower plants and water-cooled thermoelectric plants into monthly boundary conditions for a power system operations model of the Western U.S. grid in 2010</a:t>
            </a:r>
          </a:p>
          <a:p>
            <a:pPr marL="285750" indent="-285750">
              <a:spcBef>
                <a:spcPct val="15000"/>
              </a:spcBef>
              <a:buFont typeface="Arial" pitchFamily="34" charset="0"/>
              <a:buChar char="●"/>
              <a:defRPr/>
            </a:pPr>
            <a:r>
              <a:rPr lang="en-US" sz="1400" dirty="0">
                <a:solidFill>
                  <a:prstClr val="black"/>
                </a:solidFill>
              </a:rPr>
              <a:t>Evaluate and compare power system metrics (e.g., </a:t>
            </a:r>
            <a:r>
              <a:rPr lang="en-US" sz="1400" dirty="0" smtClean="0">
                <a:solidFill>
                  <a:prstClr val="black"/>
                </a:solidFill>
              </a:rPr>
              <a:t>operating </a:t>
            </a:r>
            <a:r>
              <a:rPr lang="en-US" sz="1400" dirty="0">
                <a:solidFill>
                  <a:prstClr val="black"/>
                </a:solidFill>
              </a:rPr>
              <a:t>cost, carbon emissions, and reliability) under different ENSO and PDO phases</a:t>
            </a:r>
          </a:p>
          <a:p>
            <a:pPr marL="231775" indent="-231775" algn="ctr" eaLnBrk="1" hangingPunct="1">
              <a:spcBef>
                <a:spcPct val="15000"/>
              </a:spcBef>
              <a:buFontTx/>
              <a:buNone/>
              <a:defRPr/>
            </a:pPr>
            <a:r>
              <a:rPr lang="en-US" altLang="en-US" sz="1600" b="1" dirty="0">
                <a:solidFill>
                  <a:prstClr val="black"/>
                </a:solidFill>
              </a:rPr>
              <a:t>Impact</a:t>
            </a:r>
          </a:p>
          <a:p>
            <a:pPr marL="283464" indent="-283464">
              <a:spcBef>
                <a:spcPct val="15000"/>
              </a:spcBef>
              <a:buFont typeface="Arial" panose="020B0604020202020204" pitchFamily="34" charset="0"/>
              <a:buChar char="●"/>
            </a:pPr>
            <a:r>
              <a:rPr lang="en-US" altLang="en-US" sz="1400" dirty="0" smtClean="0"/>
              <a:t>Resulting </a:t>
            </a:r>
            <a:r>
              <a:rPr lang="en-US" altLang="en-US" sz="1400" dirty="0" smtClean="0">
                <a:solidFill>
                  <a:srgbClr val="000000"/>
                </a:solidFill>
              </a:rPr>
              <a:t>55-year </a:t>
            </a:r>
            <a:r>
              <a:rPr lang="en-US" altLang="en-US" sz="1400" dirty="0">
                <a:solidFill>
                  <a:srgbClr val="000000"/>
                </a:solidFill>
              </a:rPr>
              <a:t>historical benchmark of power system </a:t>
            </a:r>
            <a:r>
              <a:rPr lang="en-US" altLang="en-US" sz="1400" dirty="0" smtClean="0">
                <a:solidFill>
                  <a:srgbClr val="000000"/>
                </a:solidFill>
              </a:rPr>
              <a:t>dynamics</a:t>
            </a:r>
            <a:r>
              <a:rPr lang="en-US" altLang="en-US" sz="1400" dirty="0" smtClean="0">
                <a:solidFill>
                  <a:srgbClr val="FF0000"/>
                </a:solidFill>
              </a:rPr>
              <a:t> </a:t>
            </a:r>
            <a:r>
              <a:rPr lang="en-US" altLang="en-US" sz="1400" dirty="0" smtClean="0">
                <a:solidFill>
                  <a:srgbClr val="000000"/>
                </a:solidFill>
              </a:rPr>
              <a:t>can be used </a:t>
            </a:r>
            <a:r>
              <a:rPr lang="en-US" altLang="en-US" sz="1400" dirty="0">
                <a:solidFill>
                  <a:srgbClr val="000000"/>
                </a:solidFill>
              </a:rPr>
              <a:t>to support regional vulnerability and resilience analyses, </a:t>
            </a:r>
            <a:r>
              <a:rPr lang="en-US" altLang="en-US" sz="1400" dirty="0" smtClean="0">
                <a:solidFill>
                  <a:srgbClr val="000000"/>
                </a:solidFill>
              </a:rPr>
              <a:t>as well as planning </a:t>
            </a:r>
            <a:r>
              <a:rPr lang="en-US" altLang="en-US" sz="1400" dirty="0">
                <a:solidFill>
                  <a:srgbClr val="000000"/>
                </a:solidFill>
              </a:rPr>
              <a:t>of joint energy-water management in the Western </a:t>
            </a:r>
            <a:r>
              <a:rPr lang="en-US" altLang="en-US" sz="1400" dirty="0" smtClean="0">
                <a:solidFill>
                  <a:srgbClr val="000000"/>
                </a:solidFill>
              </a:rPr>
              <a:t>United States</a:t>
            </a:r>
            <a:endParaRPr lang="en-US" altLang="en-US" sz="1400" dirty="0">
              <a:solidFill>
                <a:srgbClr val="000000"/>
              </a:solidFill>
            </a:endParaRPr>
          </a:p>
          <a:p>
            <a:pPr marL="283464" indent="-283464" eaLnBrk="1" hangingPunct="1">
              <a:spcBef>
                <a:spcPct val="15000"/>
              </a:spcBef>
              <a:buFont typeface="Arial" panose="020B0604020202020204" pitchFamily="34" charset="0"/>
              <a:buChar char="●"/>
            </a:pPr>
            <a:r>
              <a:rPr lang="en-US" altLang="en-US" sz="1400" dirty="0" smtClean="0">
                <a:solidFill>
                  <a:srgbClr val="000000"/>
                </a:solidFill>
              </a:rPr>
              <a:t>Results </a:t>
            </a:r>
            <a:r>
              <a:rPr lang="en-US" altLang="en-US" sz="1400" dirty="0">
                <a:solidFill>
                  <a:srgbClr val="000000"/>
                </a:solidFill>
              </a:rPr>
              <a:t>suggest that ENSO predictions may be useful for energy and water system planning and operations, and reinforce the value of integrated multi-sector </a:t>
            </a:r>
            <a:r>
              <a:rPr lang="en-US" altLang="en-US" sz="1400" dirty="0" smtClean="0">
                <a:solidFill>
                  <a:srgbClr val="000000"/>
                </a:solidFill>
              </a:rPr>
              <a:t>modeling</a:t>
            </a:r>
            <a:endParaRPr lang="en-US" sz="1400" dirty="0" smtClean="0">
              <a:solidFill>
                <a:prstClr val="black"/>
              </a:solidFill>
            </a:endParaRPr>
          </a:p>
        </p:txBody>
      </p:sp>
      <p:sp>
        <p:nvSpPr>
          <p:cNvPr id="3076" name="Rectangle 5"/>
          <p:cNvSpPr>
            <a:spLocks noChangeArrowheads="1"/>
          </p:cNvSpPr>
          <p:nvPr/>
        </p:nvSpPr>
        <p:spPr bwMode="auto">
          <a:xfrm>
            <a:off x="0" y="81937"/>
            <a:ext cx="9144000" cy="1369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sz="2800" b="1" dirty="0"/>
              <a:t>Influence of Hydroclimate Variability on Power System Operations Revealed Through Integrated Modeling </a:t>
            </a:r>
            <a:endParaRPr lang="en-US" sz="2800" dirty="0"/>
          </a:p>
          <a:p>
            <a:pPr eaLnBrk="1" hangingPunct="1"/>
            <a:endParaRPr lang="en-US" altLang="en-US" sz="2700" b="1" dirty="0">
              <a:solidFill>
                <a:srgbClr val="000000"/>
              </a:solidFill>
            </a:endParaRPr>
          </a:p>
        </p:txBody>
      </p:sp>
      <p:sp>
        <p:nvSpPr>
          <p:cNvPr id="3077" name="Text Box 6"/>
          <p:cNvSpPr txBox="1">
            <a:spLocks noChangeArrowheads="1"/>
          </p:cNvSpPr>
          <p:nvPr/>
        </p:nvSpPr>
        <p:spPr bwMode="auto">
          <a:xfrm>
            <a:off x="4966878" y="5562600"/>
            <a:ext cx="3902438" cy="861774"/>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000" dirty="0" smtClean="0">
                <a:solidFill>
                  <a:srgbClr val="000000"/>
                </a:solidFill>
                <a:latin typeface="+mn-lt"/>
              </a:rPr>
              <a:t>Voisin N, M </a:t>
            </a:r>
            <a:r>
              <a:rPr lang="en-US" altLang="en-US" sz="1000" dirty="0" err="1" smtClean="0">
                <a:solidFill>
                  <a:srgbClr val="000000"/>
                </a:solidFill>
                <a:latin typeface="+mn-lt"/>
              </a:rPr>
              <a:t>Kintner</a:t>
            </a:r>
            <a:r>
              <a:rPr lang="en-US" altLang="en-US" sz="1000" dirty="0" smtClean="0">
                <a:solidFill>
                  <a:srgbClr val="000000"/>
                </a:solidFill>
                <a:latin typeface="+mn-lt"/>
              </a:rPr>
              <a:t>-Meyer</a:t>
            </a:r>
            <a:r>
              <a:rPr lang="en-US" altLang="en-US" sz="1000" dirty="0">
                <a:solidFill>
                  <a:srgbClr val="000000"/>
                </a:solidFill>
                <a:latin typeface="+mn-lt"/>
              </a:rPr>
              <a:t>, </a:t>
            </a:r>
            <a:r>
              <a:rPr lang="en-US" altLang="en-US" sz="1000" dirty="0" smtClean="0">
                <a:solidFill>
                  <a:srgbClr val="000000"/>
                </a:solidFill>
                <a:latin typeface="+mn-lt"/>
              </a:rPr>
              <a:t>D Wu</a:t>
            </a:r>
            <a:r>
              <a:rPr lang="en-US" altLang="en-US" sz="1000" dirty="0">
                <a:solidFill>
                  <a:srgbClr val="000000"/>
                </a:solidFill>
                <a:latin typeface="+mn-lt"/>
              </a:rPr>
              <a:t>, </a:t>
            </a:r>
            <a:r>
              <a:rPr lang="en-US" altLang="en-US" sz="1000" dirty="0" smtClean="0">
                <a:solidFill>
                  <a:srgbClr val="000000"/>
                </a:solidFill>
                <a:latin typeface="+mn-lt"/>
              </a:rPr>
              <a:t>R </a:t>
            </a:r>
            <a:r>
              <a:rPr lang="en-US" altLang="en-US" sz="1000" dirty="0">
                <a:solidFill>
                  <a:srgbClr val="000000"/>
                </a:solidFill>
                <a:latin typeface="+mn-lt"/>
              </a:rPr>
              <a:t>Skaggs, </a:t>
            </a:r>
            <a:r>
              <a:rPr lang="en-US" altLang="en-US" sz="1000" dirty="0" smtClean="0">
                <a:solidFill>
                  <a:srgbClr val="000000"/>
                </a:solidFill>
                <a:latin typeface="+mn-lt"/>
              </a:rPr>
              <a:t>T </a:t>
            </a:r>
            <a:r>
              <a:rPr lang="en-US" altLang="en-US" sz="1000" dirty="0">
                <a:solidFill>
                  <a:srgbClr val="000000"/>
                </a:solidFill>
                <a:latin typeface="+mn-lt"/>
              </a:rPr>
              <a:t>Fu, </a:t>
            </a:r>
            <a:r>
              <a:rPr lang="en-US" altLang="en-US" sz="1000" dirty="0" smtClean="0">
                <a:solidFill>
                  <a:srgbClr val="000000"/>
                </a:solidFill>
                <a:latin typeface="+mn-lt"/>
              </a:rPr>
              <a:t>T </a:t>
            </a:r>
            <a:r>
              <a:rPr lang="en-US" altLang="en-US" sz="1000" dirty="0">
                <a:solidFill>
                  <a:srgbClr val="000000"/>
                </a:solidFill>
                <a:latin typeface="+mn-lt"/>
              </a:rPr>
              <a:t>Zhou, </a:t>
            </a:r>
            <a:r>
              <a:rPr lang="en-US" altLang="en-US" sz="1000" dirty="0" smtClean="0">
                <a:solidFill>
                  <a:srgbClr val="000000"/>
                </a:solidFill>
                <a:latin typeface="+mn-lt"/>
              </a:rPr>
              <a:t>T </a:t>
            </a:r>
            <a:r>
              <a:rPr lang="en-US" altLang="en-US" sz="1000" dirty="0">
                <a:solidFill>
                  <a:srgbClr val="000000"/>
                </a:solidFill>
                <a:latin typeface="+mn-lt"/>
              </a:rPr>
              <a:t>Nguyen, and </a:t>
            </a:r>
            <a:r>
              <a:rPr lang="en-US" altLang="en-US" sz="1000" dirty="0" smtClean="0">
                <a:solidFill>
                  <a:srgbClr val="000000"/>
                </a:solidFill>
                <a:latin typeface="+mn-lt"/>
              </a:rPr>
              <a:t>I Kraucunas. </a:t>
            </a:r>
            <a:r>
              <a:rPr lang="en-US" altLang="en-US" sz="1000" smtClean="0">
                <a:solidFill>
                  <a:srgbClr val="000000"/>
                </a:solidFill>
                <a:latin typeface="+mn-lt"/>
              </a:rPr>
              <a:t>2018. </a:t>
            </a:r>
            <a:r>
              <a:rPr lang="en-US" altLang="en-US" sz="1000" dirty="0" smtClean="0">
                <a:solidFill>
                  <a:srgbClr val="000000"/>
                </a:solidFill>
                <a:latin typeface="+mn-lt"/>
              </a:rPr>
              <a:t>“Opportunities </a:t>
            </a:r>
            <a:r>
              <a:rPr lang="en-US" altLang="en-US" sz="1000" dirty="0">
                <a:solidFill>
                  <a:srgbClr val="000000"/>
                </a:solidFill>
                <a:latin typeface="+mn-lt"/>
              </a:rPr>
              <a:t>for </a:t>
            </a:r>
            <a:r>
              <a:rPr lang="en-US" altLang="en-US" sz="1000" dirty="0" smtClean="0">
                <a:solidFill>
                  <a:srgbClr val="000000"/>
                </a:solidFill>
                <a:latin typeface="+mn-lt"/>
              </a:rPr>
              <a:t>Joint Water-Energy </a:t>
            </a:r>
            <a:r>
              <a:rPr lang="en-US" altLang="en-US" sz="1000" dirty="0">
                <a:solidFill>
                  <a:srgbClr val="000000"/>
                </a:solidFill>
                <a:latin typeface="+mn-lt"/>
              </a:rPr>
              <a:t>M</a:t>
            </a:r>
            <a:r>
              <a:rPr lang="en-US" altLang="en-US" sz="1000" dirty="0" smtClean="0">
                <a:solidFill>
                  <a:srgbClr val="000000"/>
                </a:solidFill>
                <a:latin typeface="+mn-lt"/>
              </a:rPr>
              <a:t>anagement</a:t>
            </a:r>
            <a:r>
              <a:rPr lang="en-US" altLang="en-US" sz="1000" dirty="0">
                <a:solidFill>
                  <a:srgbClr val="000000"/>
                </a:solidFill>
                <a:latin typeface="+mn-lt"/>
              </a:rPr>
              <a:t>: </a:t>
            </a:r>
            <a:r>
              <a:rPr lang="en-US" altLang="en-US" sz="1000" dirty="0" smtClean="0">
                <a:solidFill>
                  <a:srgbClr val="000000"/>
                </a:solidFill>
                <a:latin typeface="+mn-lt"/>
              </a:rPr>
              <a:t>Sensitivity </a:t>
            </a:r>
            <a:r>
              <a:rPr lang="en-US" altLang="en-US" sz="1000" dirty="0">
                <a:solidFill>
                  <a:srgbClr val="000000"/>
                </a:solidFill>
                <a:latin typeface="+mn-lt"/>
              </a:rPr>
              <a:t>of the 2010 Western U.S. </a:t>
            </a:r>
            <a:r>
              <a:rPr lang="en-US" altLang="en-US" sz="1000" dirty="0" smtClean="0">
                <a:solidFill>
                  <a:srgbClr val="000000"/>
                </a:solidFill>
                <a:latin typeface="+mn-lt"/>
              </a:rPr>
              <a:t>Electricity </a:t>
            </a:r>
            <a:r>
              <a:rPr lang="en-US" altLang="en-US" sz="1000" dirty="0">
                <a:solidFill>
                  <a:srgbClr val="000000"/>
                </a:solidFill>
                <a:latin typeface="+mn-lt"/>
              </a:rPr>
              <a:t>G</a:t>
            </a:r>
            <a:r>
              <a:rPr lang="en-US" altLang="en-US" sz="1000" dirty="0" smtClean="0">
                <a:solidFill>
                  <a:srgbClr val="000000"/>
                </a:solidFill>
                <a:latin typeface="+mn-lt"/>
              </a:rPr>
              <a:t>rid </a:t>
            </a:r>
            <a:r>
              <a:rPr lang="en-US" altLang="en-US" sz="1000" dirty="0">
                <a:solidFill>
                  <a:srgbClr val="000000"/>
                </a:solidFill>
                <a:latin typeface="+mn-lt"/>
              </a:rPr>
              <a:t>O</a:t>
            </a:r>
            <a:r>
              <a:rPr lang="en-US" altLang="en-US" sz="1000" dirty="0" smtClean="0">
                <a:solidFill>
                  <a:srgbClr val="000000"/>
                </a:solidFill>
                <a:latin typeface="+mn-lt"/>
              </a:rPr>
              <a:t>perations </a:t>
            </a:r>
            <a:r>
              <a:rPr lang="en-US" altLang="en-US" sz="1000" dirty="0">
                <a:solidFill>
                  <a:srgbClr val="000000"/>
                </a:solidFill>
                <a:latin typeface="+mn-lt"/>
              </a:rPr>
              <a:t>to </a:t>
            </a:r>
            <a:r>
              <a:rPr lang="en-US" altLang="en-US" sz="1000" dirty="0" smtClean="0">
                <a:solidFill>
                  <a:srgbClr val="000000"/>
                </a:solidFill>
                <a:latin typeface="+mn-lt"/>
              </a:rPr>
              <a:t>Climate Oscillations</a:t>
            </a:r>
            <a:r>
              <a:rPr lang="en-US" altLang="en-US" sz="1000" dirty="0">
                <a:solidFill>
                  <a:srgbClr val="000000"/>
                </a:solidFill>
                <a:latin typeface="+mn-lt"/>
              </a:rPr>
              <a:t>.</a:t>
            </a:r>
            <a:r>
              <a:rPr lang="en-US" altLang="en-US" sz="1000" dirty="0" smtClean="0">
                <a:solidFill>
                  <a:srgbClr val="000000"/>
                </a:solidFill>
                <a:latin typeface="+mn-lt"/>
              </a:rPr>
              <a:t>” </a:t>
            </a:r>
            <a:r>
              <a:rPr lang="en-US" altLang="en-US" sz="1000" i="1" dirty="0">
                <a:solidFill>
                  <a:srgbClr val="000000"/>
                </a:solidFill>
                <a:latin typeface="+mn-lt"/>
              </a:rPr>
              <a:t>Bulletin of the American Meteorological </a:t>
            </a:r>
            <a:r>
              <a:rPr lang="en-US" altLang="en-US" sz="1000" i="1" dirty="0" smtClean="0">
                <a:solidFill>
                  <a:srgbClr val="000000"/>
                </a:solidFill>
                <a:latin typeface="+mn-lt"/>
              </a:rPr>
              <a:t>Society</a:t>
            </a:r>
            <a:r>
              <a:rPr lang="en-US" altLang="en-US" sz="1000" dirty="0" smtClean="0">
                <a:solidFill>
                  <a:srgbClr val="000000"/>
                </a:solidFill>
                <a:latin typeface="+mn-lt"/>
              </a:rPr>
              <a:t> </a:t>
            </a:r>
            <a:r>
              <a:rPr lang="en-US" sz="1000" dirty="0" smtClean="0"/>
              <a:t>99(2):299-312</a:t>
            </a:r>
            <a:r>
              <a:rPr lang="en-US" altLang="en-US" sz="1000" dirty="0" smtClean="0">
                <a:solidFill>
                  <a:srgbClr val="000000"/>
                </a:solidFill>
                <a:latin typeface="+mn-lt"/>
              </a:rPr>
              <a:t>. </a:t>
            </a:r>
            <a:r>
              <a:rPr lang="en-US" altLang="en-US" sz="1000" dirty="0" smtClean="0">
                <a:solidFill>
                  <a:srgbClr val="000000"/>
                </a:solidFill>
                <a:latin typeface="+mn-lt"/>
              </a:rPr>
              <a:t>DOI</a:t>
            </a:r>
            <a:r>
              <a:rPr lang="en-US" altLang="en-US" sz="1000" dirty="0">
                <a:solidFill>
                  <a:srgbClr val="000000"/>
                </a:solidFill>
                <a:latin typeface="+mn-lt"/>
              </a:rPr>
              <a:t>: 10.1175/BAMS-D-16-0253.1</a:t>
            </a:r>
          </a:p>
        </p:txBody>
      </p:sp>
      <p:sp>
        <p:nvSpPr>
          <p:cNvPr id="3078" name="TextBox 9"/>
          <p:cNvSpPr txBox="1">
            <a:spLocks noChangeArrowheads="1"/>
          </p:cNvSpPr>
          <p:nvPr/>
        </p:nvSpPr>
        <p:spPr bwMode="auto">
          <a:xfrm>
            <a:off x="4906688" y="3965211"/>
            <a:ext cx="417499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b="1" dirty="0" smtClean="0">
                <a:solidFill>
                  <a:srgbClr val="0000FF"/>
                </a:solidFill>
                <a:latin typeface="Arial" panose="020B0604020202020204" pitchFamily="34" charset="0"/>
              </a:rPr>
              <a:t>La Niña conditions showed higher electricity production costs on average than El </a:t>
            </a:r>
            <a:r>
              <a:rPr lang="en-US" altLang="en-US" sz="1200" b="1" dirty="0">
                <a:solidFill>
                  <a:srgbClr val="0000FF"/>
                </a:solidFill>
                <a:latin typeface="Arial" panose="020B0604020202020204" pitchFamily="34" charset="0"/>
              </a:rPr>
              <a:t>Niño </a:t>
            </a:r>
            <a:r>
              <a:rPr lang="en-US" altLang="en-US" sz="1200" b="1" dirty="0" smtClean="0">
                <a:solidFill>
                  <a:srgbClr val="0000FF"/>
                </a:solidFill>
                <a:latin typeface="Arial" panose="020B0604020202020204" pitchFamily="34" charset="0"/>
              </a:rPr>
              <a:t>or neutral ENSO conditions, mainly due to reduced hydropower production in California.  </a:t>
            </a:r>
            <a:r>
              <a:rPr lang="en-US" altLang="en-US" sz="1200" b="1">
                <a:solidFill>
                  <a:srgbClr val="0000FF"/>
                </a:solidFill>
                <a:latin typeface="Arial" panose="020B0604020202020204" pitchFamily="34" charset="0"/>
              </a:rPr>
              <a:t>Y</a:t>
            </a:r>
            <a:r>
              <a:rPr lang="en-US" altLang="en-US" sz="1200" b="1" smtClean="0">
                <a:solidFill>
                  <a:srgbClr val="0000FF"/>
                </a:solidFill>
                <a:latin typeface="Arial" panose="020B0604020202020204" pitchFamily="34" charset="0"/>
              </a:rPr>
              <a:t>ears </a:t>
            </a:r>
            <a:r>
              <a:rPr lang="en-US" altLang="en-US" sz="1200" b="1" dirty="0" smtClean="0">
                <a:solidFill>
                  <a:srgbClr val="0000FF"/>
                </a:solidFill>
                <a:latin typeface="Arial" panose="020B0604020202020204" pitchFamily="34" charset="0"/>
              </a:rPr>
              <a:t>with highest grid stress (open circles) occurred during neutral ENSO conditions. Power system operations showed little sensitivity to the Pacific Decadal Oscillation. </a:t>
            </a:r>
            <a:endParaRPr lang="en-US" altLang="en-US" sz="1200" b="1" dirty="0">
              <a:solidFill>
                <a:srgbClr val="0000FF"/>
              </a:solidFill>
              <a:latin typeface="Arial" panose="020B0604020202020204" pitchFamily="34" charset="0"/>
            </a:endParaRPr>
          </a:p>
        </p:txBody>
      </p:sp>
      <p:sp>
        <p:nvSpPr>
          <p:cNvPr id="15" name="Rectangle 4"/>
          <p:cNvSpPr>
            <a:spLocks noChangeArrowheads="1"/>
          </p:cNvSpPr>
          <p:nvPr/>
        </p:nvSpPr>
        <p:spPr bwMode="auto">
          <a:xfrm>
            <a:off x="16042" y="5350206"/>
            <a:ext cx="4704747" cy="1942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spcBef>
                <a:spcPct val="15000"/>
              </a:spcBef>
              <a:buFontTx/>
              <a:buNone/>
            </a:pPr>
            <a:endParaRPr lang="en-US" sz="1400" dirty="0">
              <a:solidFill>
                <a:prstClr val="black"/>
              </a:solidFill>
            </a:endParaRPr>
          </a:p>
        </p:txBody>
      </p:sp>
      <p:grpSp>
        <p:nvGrpSpPr>
          <p:cNvPr id="7" name="Group 6"/>
          <p:cNvGrpSpPr/>
          <p:nvPr/>
        </p:nvGrpSpPr>
        <p:grpSpPr>
          <a:xfrm>
            <a:off x="4781170" y="1317505"/>
            <a:ext cx="4030498" cy="2475053"/>
            <a:chOff x="4843492" y="1329559"/>
            <a:chExt cx="4030498" cy="2475053"/>
          </a:xfrm>
        </p:grpSpPr>
        <p:grpSp>
          <p:nvGrpSpPr>
            <p:cNvPr id="3" name="Group 2"/>
            <p:cNvGrpSpPr/>
            <p:nvPr/>
          </p:nvGrpSpPr>
          <p:grpSpPr>
            <a:xfrm>
              <a:off x="4843492" y="1329559"/>
              <a:ext cx="4030498" cy="2447366"/>
              <a:chOff x="4725271" y="1242193"/>
              <a:chExt cx="4197360" cy="2534735"/>
            </a:xfrm>
          </p:grpSpPr>
          <p:grpSp>
            <p:nvGrpSpPr>
              <p:cNvPr id="8" name="Group 7"/>
              <p:cNvGrpSpPr/>
              <p:nvPr/>
            </p:nvGrpSpPr>
            <p:grpSpPr>
              <a:xfrm>
                <a:off x="5011485" y="1246185"/>
                <a:ext cx="3911146" cy="2530741"/>
                <a:chOff x="4578711" y="1248615"/>
                <a:chExt cx="4100662" cy="2653369"/>
              </a:xfrm>
            </p:grpSpPr>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t="8334" r="5555"/>
                <a:stretch/>
              </p:blipFill>
              <p:spPr>
                <a:xfrm>
                  <a:off x="4578711" y="1248615"/>
                  <a:ext cx="4100662" cy="2653369"/>
                </a:xfrm>
                <a:prstGeom prst="rect">
                  <a:avLst/>
                </a:prstGeom>
                <a:ln>
                  <a:noFill/>
                </a:ln>
                <a:effectLst>
                  <a:outerShdw blurRad="292100" dist="139700" dir="2700000" algn="tl" rotWithShape="0">
                    <a:srgbClr val="333333">
                      <a:alpha val="65000"/>
                    </a:srgbClr>
                  </a:outerShdw>
                </a:effectLst>
              </p:spPr>
            </p:pic>
            <p:cxnSp>
              <p:nvCxnSpPr>
                <p:cNvPr id="6" name="Straight Connector 5"/>
                <p:cNvCxnSpPr/>
                <p:nvPr/>
              </p:nvCxnSpPr>
              <p:spPr>
                <a:xfrm flipV="1">
                  <a:off x="5181599" y="2895600"/>
                  <a:ext cx="3429001" cy="21336"/>
                </a:xfrm>
                <a:prstGeom prst="line">
                  <a:avLst/>
                </a:prstGeom>
              </p:spPr>
              <p:style>
                <a:lnRef idx="1">
                  <a:schemeClr val="accent1"/>
                </a:lnRef>
                <a:fillRef idx="0">
                  <a:schemeClr val="accent1"/>
                </a:fillRef>
                <a:effectRef idx="0">
                  <a:schemeClr val="accent1"/>
                </a:effectRef>
                <a:fontRef idx="minor">
                  <a:schemeClr val="tx1"/>
                </a:fontRef>
              </p:style>
            </p:cxnSp>
          </p:grpSp>
          <p:sp>
            <p:nvSpPr>
              <p:cNvPr id="10" name="TextBox 9"/>
              <p:cNvSpPr txBox="1"/>
              <p:nvPr/>
            </p:nvSpPr>
            <p:spPr>
              <a:xfrm rot="16200000">
                <a:off x="3744117" y="2223347"/>
                <a:ext cx="2534735" cy="572427"/>
              </a:xfrm>
              <a:prstGeom prst="rect">
                <a:avLst/>
              </a:prstGeom>
              <a:solidFill>
                <a:schemeClr val="bg1"/>
              </a:solidFill>
            </p:spPr>
            <p:txBody>
              <a:bodyPr wrap="square" rtlCol="0">
                <a:spAutoFit/>
              </a:bodyPr>
              <a:lstStyle/>
              <a:p>
                <a:pPr algn="ctr"/>
                <a:r>
                  <a:rPr lang="en-US" sz="1100" dirty="0" smtClean="0">
                    <a:latin typeface="Arial" panose="020B0604020202020204" pitchFamily="34" charset="0"/>
                  </a:rPr>
                  <a:t>Percent increase in electricity production cost with respect </a:t>
                </a:r>
              </a:p>
              <a:p>
                <a:pPr algn="ctr"/>
                <a:r>
                  <a:rPr lang="en-US" sz="1100" dirty="0" smtClean="0">
                    <a:latin typeface="Arial" panose="020B0604020202020204" pitchFamily="34" charset="0"/>
                  </a:rPr>
                  <a:t>to an average year</a:t>
                </a:r>
                <a:endParaRPr lang="en-US" sz="1100" dirty="0">
                  <a:latin typeface="Arial" panose="020B0604020202020204" pitchFamily="34" charset="0"/>
                </a:endParaRPr>
              </a:p>
            </p:txBody>
          </p:sp>
        </p:grpSp>
        <p:sp>
          <p:nvSpPr>
            <p:cNvPr id="5" name="TextBox 4"/>
            <p:cNvSpPr txBox="1"/>
            <p:nvPr/>
          </p:nvSpPr>
          <p:spPr>
            <a:xfrm>
              <a:off x="6577965" y="3571875"/>
              <a:ext cx="152400" cy="230832"/>
            </a:xfrm>
            <a:prstGeom prst="rect">
              <a:avLst/>
            </a:prstGeom>
            <a:noFill/>
          </p:spPr>
          <p:txBody>
            <a:bodyPr wrap="square" rtlCol="0">
              <a:spAutoFit/>
            </a:bodyPr>
            <a:lstStyle/>
            <a:p>
              <a:r>
                <a:rPr lang="en-US" sz="900" dirty="0">
                  <a:solidFill>
                    <a:prstClr val="black"/>
                  </a:solidFill>
                </a:rPr>
                <a:t>~</a:t>
              </a:r>
              <a:endParaRPr lang="en-US" sz="900" dirty="0"/>
            </a:p>
          </p:txBody>
        </p:sp>
        <p:sp>
          <p:nvSpPr>
            <p:cNvPr id="16" name="TextBox 15"/>
            <p:cNvSpPr txBox="1"/>
            <p:nvPr/>
          </p:nvSpPr>
          <p:spPr>
            <a:xfrm>
              <a:off x="7218190" y="3573780"/>
              <a:ext cx="152400" cy="230832"/>
            </a:xfrm>
            <a:prstGeom prst="rect">
              <a:avLst/>
            </a:prstGeom>
            <a:noFill/>
          </p:spPr>
          <p:txBody>
            <a:bodyPr wrap="square" rtlCol="0">
              <a:spAutoFit/>
            </a:bodyPr>
            <a:lstStyle/>
            <a:p>
              <a:r>
                <a:rPr lang="en-US" sz="900" dirty="0">
                  <a:solidFill>
                    <a:prstClr val="black"/>
                  </a:solidFill>
                </a:rPr>
                <a:t>~</a:t>
              </a:r>
              <a:endParaRPr lang="en-US" sz="900" dirty="0"/>
            </a:p>
          </p:txBody>
        </p:sp>
      </p:grpSp>
    </p:spTree>
    <p:extLst>
      <p:ext uri="{BB962C8B-B14F-4D97-AF65-F5344CB8AC3E}">
        <p14:creationId xmlns:p14="http://schemas.microsoft.com/office/powerpoint/2010/main" val="2048024001"/>
      </p:ext>
    </p:extLst>
  </p:cSld>
  <p:clrMapOvr>
    <a:masterClrMapping/>
  </p:clrMapOvr>
  <p:timing>
    <p:tnLst>
      <p:par>
        <p:cTn id="1" dur="indefinite" restart="never" nodeType="tmRoot"/>
      </p:par>
    </p:tnLst>
  </p:timing>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Slide" ma:contentTypeID="0x010100A22E315B1F3C42B49A0E90D2F9AB5AB100A3ADA40348D53C4EA114B46FA9468BEB" ma:contentTypeVersion="1" ma:contentTypeDescription="Microsoft PowerPoint Slide" ma:contentTypeScope="" ma:versionID="dbc4f2fd50e8b674fa18556b083337e9">
  <xsd:schema xmlns:xsd="http://www.w3.org/2001/XMLSchema" xmlns:xs="http://www.w3.org/2001/XMLSchema" xmlns:p="http://schemas.microsoft.com/office/2006/metadata/properties" xmlns:ns1="http://schemas.microsoft.com/sharepoint/v3" xmlns:ns2="98b00cf3-a6ce-40de-8923-f140beb786e9" targetNamespace="http://schemas.microsoft.com/office/2006/metadata/properties" ma:root="true" ma:fieldsID="369ecde004d64f13dca5f1ba268ab172" ns1:_="" ns2:_="">
    <xsd:import namespace="http://schemas.microsoft.com/sharepoint/v3"/>
    <xsd:import namespace="98b00cf3-a6ce-40de-8923-f140beb786e9"/>
    <xsd:element name="properties">
      <xsd:complexType>
        <xsd:sequence>
          <xsd:element name="documentManagement">
            <xsd:complexType>
              <xsd:all>
                <xsd:element ref="ns1:Presentation" minOccurs="0"/>
                <xsd:element ref="ns1:SlideDescription" minOccurs="0"/>
                <xsd:element ref="ns2:Funding"/>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1" nillable="true" ma:displayName="Presentation" ma:internalName="Presentation">
      <xsd:simpleType>
        <xsd:restriction base="dms:Text"/>
      </xsd:simpleType>
    </xsd:element>
    <xsd:element name="SlideDescription" ma:index="2"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b00cf3-a6ce-40de-8923-f140beb786e9" elementFormDefault="qualified">
    <xsd:import namespace="http://schemas.microsoft.com/office/2006/documentManagement/types"/>
    <xsd:import namespace="http://schemas.microsoft.com/office/infopath/2007/PartnerControls"/>
    <xsd:element name="Funding" ma:index="7" ma:displayName="Funding" ma:description="Funding Soure" ma:internalName="Funding">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lideDescription xmlns="http://schemas.microsoft.com/sharepoint/v3" xsi:nil="true"/>
    <Presentation xmlns="http://schemas.microsoft.com/sharepoint/v3">Voisin-etal-WesternGrid-BAMS-February2018-f1</Presentation>
    <Funding xmlns="98b00cf3-a6ce-40de-8923-f140beb786e9">IA</Funding>
  </documentManagement>
</p:properties>
</file>

<file path=customXml/itemProps1.xml><?xml version="1.0" encoding="utf-8"?>
<ds:datastoreItem xmlns:ds="http://schemas.openxmlformats.org/officeDocument/2006/customXml" ds:itemID="{265A7FBA-CAAD-4C3D-9D77-59AF8BE1C0D3}"/>
</file>

<file path=customXml/itemProps2.xml><?xml version="1.0" encoding="utf-8"?>
<ds:datastoreItem xmlns:ds="http://schemas.openxmlformats.org/officeDocument/2006/customXml" ds:itemID="{DE59A6DD-32AB-4442-9D8E-F06547A5E596}"/>
</file>

<file path=docProps/app.xml><?xml version="1.0" encoding="utf-8"?>
<Properties xmlns="http://schemas.openxmlformats.org/officeDocument/2006/extended-properties" xmlns:vt="http://schemas.openxmlformats.org/officeDocument/2006/docPropsVTypes">
  <Template>DOE-Sample-Slide-Highlights-Template</Template>
  <TotalTime>6113</TotalTime>
  <Words>339</Words>
  <Application>Microsoft Office PowerPoint</Application>
  <PresentationFormat>On-screen Show (4:3)</PresentationFormat>
  <Paragraphs>25</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Voisin-etal-WesternGrid-BAMS-February2018-f1</dc:title>
  <dc:creator>Davis, Emily L</dc:creator>
  <dc:description/>
  <cp:lastModifiedBy>Dorsey, Kathryn S</cp:lastModifiedBy>
  <cp:revision>30</cp:revision>
  <cp:lastPrinted>2011-05-11T17:30:12Z</cp:lastPrinted>
  <dcterms:created xsi:type="dcterms:W3CDTF">2017-11-02T21:19:41Z</dcterms:created>
  <dcterms:modified xsi:type="dcterms:W3CDTF">2018-03-02T19:50:45Z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0x010100A22E315B1F3C42B49A0E90D2F9AB5AB100A3ADA40348D53C4EA114B46FA9468BEB</vt:lpwstr>
  </property>
  <property fmtid="{D5CDD505-2E9C-101B-9397-08002B2CF9AE}" pid="4" name="Highlight">
    <vt:lpwstr/>
  </property>
  <property fmtid="{D5CDD505-2E9C-101B-9397-08002B2CF9AE}" pid="5" name="FY">
    <vt:lpwstr/>
  </property>
  <property fmtid="{D5CDD505-2E9C-101B-9397-08002B2CF9AE}" pid="6" name="Funding">
    <vt:lpwstr>IA</vt:lpwstr>
  </property>
  <property fmtid="{D5CDD505-2E9C-101B-9397-08002B2CF9AE}" pid="7" name="ContentType">
    <vt:lpwstr>Slide</vt:lpwstr>
  </property>
  <property fmtid="{D5CDD505-2E9C-101B-9397-08002B2CF9AE}" pid="8" name="Presentation">
    <vt:lpwstr>Voisin-etal-WesternGrid-BAMS-February2018-f1</vt:lpwstr>
  </property>
  <property fmtid="{D5CDD505-2E9C-101B-9397-08002B2CF9AE}" pid="9" name="SlideDescription">
    <vt:lpwstr/>
  </property>
</Properties>
</file>