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e, Jennie S" initials="RJS" lastIdx="1" clrIdx="0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  <p:cmAuthor id="2" name="Himes, Catherine L" initials="HCL" lastIdx="9" clrIdx="1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  <p:cmAuthor id="3" name="Risenmay, Ryan L" initials="RRL" lastIdx="1" clrIdx="2">
    <p:extLst>
      <p:ext uri="{19B8F6BF-5375-455C-9EA6-DF929625EA0E}">
        <p15:presenceInfo xmlns:p15="http://schemas.microsoft.com/office/powerpoint/2012/main" userId="S::ryan.risenmay@pnnl.gov::0090918f-4cb9-48e5-90c7-1f8d1e51ae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224BAB-47E1-4559-A724-C037286CA638}" v="10" dt="2019-11-01T22:19:51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4625" autoAdjust="0"/>
  </p:normalViewPr>
  <p:slideViewPr>
    <p:cSldViewPr>
      <p:cViewPr varScale="1">
        <p:scale>
          <a:sx n="94" d="100"/>
          <a:sy n="94" d="100"/>
        </p:scale>
        <p:origin x="16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enmay, Ryan L" userId="0090918f-4cb9-48e5-90c7-1f8d1e51ae49" providerId="ADAL" clId="{A870C80F-07CD-4E08-849A-9E851B280857}"/>
    <pc:docChg chg="custSel delSld modSld">
      <pc:chgData name="Risenmay, Ryan L" userId="0090918f-4cb9-48e5-90c7-1f8d1e51ae49" providerId="ADAL" clId="{A870C80F-07CD-4E08-849A-9E851B280857}" dt="2019-11-01T22:19:51.219" v="16" actId="14100"/>
      <pc:docMkLst>
        <pc:docMk/>
      </pc:docMkLst>
      <pc:sldChg chg="del">
        <pc:chgData name="Risenmay, Ryan L" userId="0090918f-4cb9-48e5-90c7-1f8d1e51ae49" providerId="ADAL" clId="{A870C80F-07CD-4E08-849A-9E851B280857}" dt="2019-11-01T22:18:03.348" v="0" actId="2696"/>
        <pc:sldMkLst>
          <pc:docMk/>
          <pc:sldMk cId="1779541766" sldId="259"/>
        </pc:sldMkLst>
      </pc:sldChg>
      <pc:sldChg chg="delSp modSp delCm">
        <pc:chgData name="Risenmay, Ryan L" userId="0090918f-4cb9-48e5-90c7-1f8d1e51ae49" providerId="ADAL" clId="{A870C80F-07CD-4E08-849A-9E851B280857}" dt="2019-11-01T22:19:51.219" v="16" actId="14100"/>
        <pc:sldMkLst>
          <pc:docMk/>
          <pc:sldMk cId="1784278419" sldId="260"/>
        </pc:sldMkLst>
        <pc:spChg chg="del">
          <ac:chgData name="Risenmay, Ryan L" userId="0090918f-4cb9-48e5-90c7-1f8d1e51ae49" providerId="ADAL" clId="{A870C80F-07CD-4E08-849A-9E851B280857}" dt="2019-11-01T22:18:06.275" v="1" actId="478"/>
          <ac:spMkLst>
            <pc:docMk/>
            <pc:sldMk cId="1784278419" sldId="260"/>
            <ac:spMk id="3" creationId="{E3AD28B6-5627-4351-9BAC-3441EEBEF1E3}"/>
          </ac:spMkLst>
        </pc:spChg>
        <pc:spChg chg="del mod">
          <ac:chgData name="Risenmay, Ryan L" userId="0090918f-4cb9-48e5-90c7-1f8d1e51ae49" providerId="ADAL" clId="{A870C80F-07CD-4E08-849A-9E851B280857}" dt="2019-11-01T22:18:51.247" v="8" actId="478"/>
          <ac:spMkLst>
            <pc:docMk/>
            <pc:sldMk cId="1784278419" sldId="260"/>
            <ac:spMk id="19" creationId="{A83AC4E3-CC04-4477-8623-5518653E7376}"/>
          </ac:spMkLst>
        </pc:spChg>
        <pc:spChg chg="mod">
          <ac:chgData name="Risenmay, Ryan L" userId="0090918f-4cb9-48e5-90c7-1f8d1e51ae49" providerId="ADAL" clId="{A870C80F-07CD-4E08-849A-9E851B280857}" dt="2019-11-01T22:19:35.542" v="14" actId="14100"/>
          <ac:spMkLst>
            <pc:docMk/>
            <pc:sldMk cId="1784278419" sldId="260"/>
            <ac:spMk id="3075" creationId="{00000000-0000-0000-0000-000000000000}"/>
          </ac:spMkLst>
        </pc:spChg>
        <pc:spChg chg="mod">
          <ac:chgData name="Risenmay, Ryan L" userId="0090918f-4cb9-48e5-90c7-1f8d1e51ae49" providerId="ADAL" clId="{A870C80F-07CD-4E08-849A-9E851B280857}" dt="2019-11-01T22:19:51.219" v="16" actId="14100"/>
          <ac:spMkLst>
            <pc:docMk/>
            <pc:sldMk cId="1784278419" sldId="260"/>
            <ac:spMk id="3076" creationId="{00000000-0000-0000-0000-000000000000}"/>
          </ac:spMkLst>
        </pc:spChg>
        <pc:spChg chg="mod">
          <ac:chgData name="Risenmay, Ryan L" userId="0090918f-4cb9-48e5-90c7-1f8d1e51ae49" providerId="ADAL" clId="{A870C80F-07CD-4E08-849A-9E851B280857}" dt="2019-11-01T22:19:45.174" v="15" actId="1076"/>
          <ac:spMkLst>
            <pc:docMk/>
            <pc:sldMk cId="1784278419" sldId="260"/>
            <ac:spMk id="3077" creationId="{00000000-0000-0000-0000-000000000000}"/>
          </ac:spMkLst>
        </pc:spChg>
        <pc:spChg chg="mod">
          <ac:chgData name="Risenmay, Ryan L" userId="0090918f-4cb9-48e5-90c7-1f8d1e51ae49" providerId="ADAL" clId="{A870C80F-07CD-4E08-849A-9E851B280857}" dt="2019-11-01T22:19:45.174" v="15" actId="1076"/>
          <ac:spMkLst>
            <pc:docMk/>
            <pc:sldMk cId="1784278419" sldId="260"/>
            <ac:spMk id="3078" creationId="{00000000-0000-0000-0000-000000000000}"/>
          </ac:spMkLst>
        </pc:spChg>
        <pc:grpChg chg="mod">
          <ac:chgData name="Risenmay, Ryan L" userId="0090918f-4cb9-48e5-90c7-1f8d1e51ae49" providerId="ADAL" clId="{A870C80F-07CD-4E08-849A-9E851B280857}" dt="2019-11-01T22:19:45.174" v="15" actId="1076"/>
          <ac:grpSpMkLst>
            <pc:docMk/>
            <pc:sldMk cId="1784278419" sldId="260"/>
            <ac:grpSpMk id="4" creationId="{5FA28347-A442-41CE-8456-C06150A832D3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89483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8576" y="1479454"/>
            <a:ext cx="4384545" cy="5172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Identify how variations in water resource availability and infrastructure influence U.S. electricity system resilience, operations, and planning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system resilience with three capabilities: persistence (normal operations); adaptability (contingency operations); and transformability (restructuring of operations and infrastructure)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Apply </a:t>
            </a:r>
            <a:r>
              <a:rPr lang="en-US" sz="1400" dirty="0"/>
              <a:t>the electricity sector </a:t>
            </a:r>
            <a:r>
              <a:rPr lang="en-US" sz="1400" dirty="0">
                <a:solidFill>
                  <a:prstClr val="black"/>
                </a:solidFill>
              </a:rPr>
              <a:t>resilience </a:t>
            </a:r>
            <a:r>
              <a:rPr lang="en-US" sz="1400" dirty="0"/>
              <a:t>framework across three scales of water-electricity interdependencies</a:t>
            </a:r>
            <a:r>
              <a:rPr lang="en-US" sz="1400" dirty="0">
                <a:solidFill>
                  <a:prstClr val="black"/>
                </a:solidFill>
              </a:rPr>
              <a:t>: power plant, utilities/urban, and grid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Developed the first multi-scale description of water-electricity resilience in the U.S. 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Achieved better understanding of a complex system’s response at various scales, which provides guidance for joint water-electricity resilience and security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Initiated guidelines for future research exploring the complex system of systems resilience, stress response, and co-evolution opportunities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8576" y="92239"/>
            <a:ext cx="904727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latin typeface="Arial" panose="020B0604020202020204" pitchFamily="34" charset="0"/>
              </a:rPr>
              <a:t>Identifying Water’s Scale-Specific Impacts on Resilient Electricity System Design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96652" y="5706984"/>
            <a:ext cx="4249747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Voisin N, Tidwell V,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Kintner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-Meyer M, and Boltz F. 2019. “Planning for Sustained Water-Electricity Resilience over the U.S.: Persistence of Current Water-Electricity Operations and Long-Term Transformative Plans.”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Water Security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7:100035. DOI:10.1016/j.wasec.2019.100035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67426" y="4890582"/>
            <a:ext cx="42861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Resilience evaluation framework applied to the electricity system in response to water stressors.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FA28347-A442-41CE-8456-C06150A832D3}"/>
              </a:ext>
            </a:extLst>
          </p:cNvPr>
          <p:cNvGrpSpPr/>
          <p:nvPr/>
        </p:nvGrpSpPr>
        <p:grpSpPr>
          <a:xfrm>
            <a:off x="4567425" y="1459134"/>
            <a:ext cx="4307694" cy="3466500"/>
            <a:chOff x="4778132" y="1443313"/>
            <a:chExt cx="4307694" cy="3466500"/>
          </a:xfrm>
        </p:grpSpPr>
        <p:pic>
          <p:nvPicPr>
            <p:cNvPr id="308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778132" y="1443313"/>
              <a:ext cx="4297721" cy="346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A76726D-FF35-4D99-AA7F-42E91C1CCB33}"/>
                </a:ext>
              </a:extLst>
            </p:cNvPr>
            <p:cNvSpPr txBox="1"/>
            <p:nvPr/>
          </p:nvSpPr>
          <p:spPr>
            <a:xfrm>
              <a:off x="6019800" y="1763227"/>
              <a:ext cx="3044448" cy="244554"/>
            </a:xfrm>
            <a:prstGeom prst="rightArrow">
              <a:avLst/>
            </a:prstGeom>
            <a:solidFill>
              <a:srgbClr val="B2B2B2">
                <a:alpha val="45882"/>
              </a:srgbClr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800" i="1" dirty="0"/>
                <a:t>    One plant, one river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B9AB99-0A6E-4041-A59F-7E1BCA31D2F9}"/>
                </a:ext>
              </a:extLst>
            </p:cNvPr>
            <p:cNvSpPr txBox="1"/>
            <p:nvPr/>
          </p:nvSpPr>
          <p:spPr>
            <a:xfrm>
              <a:off x="6019800" y="2795240"/>
              <a:ext cx="3066026" cy="244554"/>
            </a:xfrm>
            <a:prstGeom prst="rightArrow">
              <a:avLst/>
            </a:prstGeom>
            <a:solidFill>
              <a:srgbClr val="B2B2B2">
                <a:alpha val="45882"/>
              </a:srgbClr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800" i="1" dirty="0"/>
                <a:t>Connected plants, connected watersheds, one climate region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8C039ED-D046-4067-8454-3167628DD8C4}"/>
                </a:ext>
              </a:extLst>
            </p:cNvPr>
            <p:cNvSpPr txBox="1"/>
            <p:nvPr/>
          </p:nvSpPr>
          <p:spPr>
            <a:xfrm>
              <a:off x="6019800" y="3827253"/>
              <a:ext cx="3037306" cy="244554"/>
            </a:xfrm>
            <a:prstGeom prst="rightArrow">
              <a:avLst/>
            </a:prstGeom>
            <a:solidFill>
              <a:srgbClr val="B2B2B2">
                <a:alpha val="45882"/>
              </a:srgbClr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800" i="1" dirty="0"/>
                <a:t>Connected plants, disconnected river basins, multiple climate regions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278419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0E522F245494EA77EFF76711DEDA0" ma:contentTypeVersion="11" ma:contentTypeDescription="Create a new document." ma:contentTypeScope="" ma:versionID="a1d14f3f6fe448b06155f19f6bb143f9">
  <xsd:schema xmlns:xsd="http://www.w3.org/2001/XMLSchema" xmlns:xs="http://www.w3.org/2001/XMLSchema" xmlns:p="http://schemas.microsoft.com/office/2006/metadata/properties" xmlns:ns3="78c64682-b611-4d8a-aa0d-a7aafe7d834f" xmlns:ns4="bda44e96-c344-4f77-a4f5-a07d55881a23" targetNamespace="http://schemas.microsoft.com/office/2006/metadata/properties" ma:root="true" ma:fieldsID="8f84a82847772af9e3647f8695c9e374" ns3:_="" ns4:_="">
    <xsd:import namespace="78c64682-b611-4d8a-aa0d-a7aafe7d834f"/>
    <xsd:import namespace="bda44e96-c344-4f77-a4f5-a07d55881a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64682-b611-4d8a-aa0d-a7aafe7d8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44e96-c344-4f77-a4f5-a07d55881a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1F56F7-49EA-4604-BFDB-4CA75BB5D9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c64682-b611-4d8a-aa0d-a7aafe7d834f"/>
    <ds:schemaRef ds:uri="bda44e96-c344-4f77-a4f5-a07d55881a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www.w3.org/XML/1998/namespace"/>
    <ds:schemaRef ds:uri="78c64682-b611-4d8a-aa0d-a7aafe7d834f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da44e96-c344-4f77-a4f5-a07d55881a2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7F90CAC-3C5F-49C8-8B25-3082E2621E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7162</TotalTime>
  <Words>246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23</cp:revision>
  <cp:lastPrinted>2011-05-11T17:30:12Z</cp:lastPrinted>
  <dcterms:created xsi:type="dcterms:W3CDTF">2017-11-02T21:19:41Z</dcterms:created>
  <dcterms:modified xsi:type="dcterms:W3CDTF">2019-11-01T22:19:53Z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0x010100F270E522F245494EA77EFF76711DEDA0</vt:lpwstr>
  </property>
</Properties>
</file>