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7"/>
  </p:normalViewPr>
  <p:slideViewPr>
    <p:cSldViewPr snapToGrid="0" snapToObjects="1">
      <p:cViewPr varScale="1">
        <p:scale>
          <a:sx n="91" d="100"/>
          <a:sy n="91" d="100"/>
        </p:scale>
        <p:origin x="-1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924F84-4C57-48D6-8FAF-DFC1363C7293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497106-1068-40AE-AF72-F3DF780EE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281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B8996F9E-F5ED-E345-9C74-CB29A87D9F18}" type="slidenum">
              <a:rPr 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z="1000" smtClean="0"/>
              <a:t>http://www.pnnl.gov/science/highlights/highlights.asp?division=749</a:t>
            </a: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12507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596966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81FC266F-AE75-A84E-B665-DB3E4DD48D13}" type="datetimeFigureOut">
              <a:rPr lang="en-US"/>
              <a:pPr/>
              <a:t>7/18/2017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A3FC05D-CAEA-B44F-886E-CC2AB351CA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105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361" y="-49996"/>
            <a:ext cx="9144000" cy="965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900" b="1" dirty="0"/>
              <a:t>Accounting for Groundwater Use and Return Flow Improves Modeling of Water </a:t>
            </a:r>
            <a:r>
              <a:rPr lang="en-US" sz="2900" b="1" dirty="0" smtClean="0"/>
              <a:t>Management</a:t>
            </a:r>
            <a:endParaRPr lang="en-US" sz="2900" dirty="0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761186" y="5963074"/>
            <a:ext cx="4238794" cy="72933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sz="1000" dirty="0" err="1" smtClean="0">
                <a:solidFill>
                  <a:prstClr val="black"/>
                </a:solidFill>
              </a:rPr>
              <a:t>Voisin</a:t>
            </a:r>
            <a:r>
              <a:rPr lang="en-US" sz="1000" dirty="0" smtClean="0">
                <a:solidFill>
                  <a:prstClr val="black"/>
                </a:solidFill>
              </a:rPr>
              <a:t> N, MI </a:t>
            </a:r>
            <a:r>
              <a:rPr lang="en-US" sz="1000" dirty="0">
                <a:solidFill>
                  <a:prstClr val="black"/>
                </a:solidFill>
              </a:rPr>
              <a:t>Hejazi, </a:t>
            </a:r>
            <a:r>
              <a:rPr lang="en-US" sz="1000" dirty="0" smtClean="0">
                <a:solidFill>
                  <a:prstClr val="black"/>
                </a:solidFill>
              </a:rPr>
              <a:t>LR </a:t>
            </a:r>
            <a:r>
              <a:rPr lang="en-US" sz="1000" dirty="0">
                <a:solidFill>
                  <a:prstClr val="black"/>
                </a:solidFill>
              </a:rPr>
              <a:t>Leung, </a:t>
            </a:r>
            <a:r>
              <a:rPr lang="en-US" sz="1000" dirty="0" smtClean="0">
                <a:solidFill>
                  <a:prstClr val="black"/>
                </a:solidFill>
              </a:rPr>
              <a:t>L </a:t>
            </a:r>
            <a:r>
              <a:rPr lang="en-US" sz="1000" dirty="0">
                <a:solidFill>
                  <a:prstClr val="black"/>
                </a:solidFill>
              </a:rPr>
              <a:t>Liu, </a:t>
            </a:r>
            <a:r>
              <a:rPr lang="en-US" sz="1000" dirty="0" smtClean="0">
                <a:solidFill>
                  <a:prstClr val="black"/>
                </a:solidFill>
              </a:rPr>
              <a:t>M </a:t>
            </a:r>
            <a:r>
              <a:rPr lang="en-US" sz="1000" dirty="0">
                <a:solidFill>
                  <a:prstClr val="black"/>
                </a:solidFill>
              </a:rPr>
              <a:t>Huang, </a:t>
            </a:r>
            <a:r>
              <a:rPr lang="en-US" sz="1000" dirty="0" smtClean="0">
                <a:solidFill>
                  <a:prstClr val="black"/>
                </a:solidFill>
              </a:rPr>
              <a:t>H-Y </a:t>
            </a:r>
            <a:r>
              <a:rPr lang="en-US" sz="1000" dirty="0">
                <a:solidFill>
                  <a:prstClr val="black"/>
                </a:solidFill>
              </a:rPr>
              <a:t>Li, </a:t>
            </a:r>
            <a:r>
              <a:rPr lang="en-US" sz="1000" dirty="0" smtClean="0">
                <a:solidFill>
                  <a:prstClr val="black"/>
                </a:solidFill>
              </a:rPr>
              <a:t>and T </a:t>
            </a:r>
            <a:r>
              <a:rPr lang="en-US" sz="1000" dirty="0">
                <a:solidFill>
                  <a:prstClr val="black"/>
                </a:solidFill>
              </a:rPr>
              <a:t>Tesfa. 2017. “Effects of Spatially Distributed </a:t>
            </a:r>
            <a:r>
              <a:rPr lang="en-US" sz="1000" dirty="0" smtClean="0">
                <a:solidFill>
                  <a:prstClr val="black"/>
                </a:solidFill>
              </a:rPr>
              <a:t>Sectoral </a:t>
            </a:r>
            <a:r>
              <a:rPr lang="en-US" sz="1000" dirty="0">
                <a:solidFill>
                  <a:prstClr val="black"/>
                </a:solidFill>
              </a:rPr>
              <a:t>Water Management on the Redistribution of Water Resources in an Integrated Water Model</a:t>
            </a:r>
            <a:r>
              <a:rPr lang="en-US" sz="1000" dirty="0" smtClean="0">
                <a:solidFill>
                  <a:prstClr val="black"/>
                </a:solidFill>
              </a:rPr>
              <a:t>.” </a:t>
            </a:r>
            <a:r>
              <a:rPr lang="en-US" sz="1000" i="1" dirty="0" smtClean="0">
                <a:solidFill>
                  <a:prstClr val="black"/>
                </a:solidFill>
              </a:rPr>
              <a:t>Water Resources Research</a:t>
            </a:r>
            <a:r>
              <a:rPr lang="en-US" sz="1000" dirty="0" smtClean="0">
                <a:solidFill>
                  <a:prstClr val="black"/>
                </a:solidFill>
              </a:rPr>
              <a:t> 53:4253-4270. DOI: 10.1002/2016WR019767</a:t>
            </a:r>
            <a:endParaRPr lang="en-US" sz="100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-1" y="5070764"/>
            <a:ext cx="4587361" cy="1787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r>
              <a:rPr lang="en-US" b="1" dirty="0">
                <a:solidFill>
                  <a:srgbClr val="000000"/>
                </a:solidFill>
              </a:rPr>
              <a:t>Impact</a:t>
            </a:r>
          </a:p>
          <a:p>
            <a:pPr marL="285750" indent="-285750">
              <a:spcBef>
                <a:spcPts val="100"/>
              </a:spcBef>
              <a:buFont typeface="Arial" pitchFamily="34" charset="0"/>
              <a:buChar char="●"/>
              <a:tabLst>
                <a:tab pos="338138" algn="l"/>
              </a:tabLst>
              <a:defRPr/>
            </a:pPr>
            <a:r>
              <a:rPr lang="en-US" sz="1600" dirty="0" smtClean="0">
                <a:solidFill>
                  <a:prstClr val="black"/>
                </a:solidFill>
              </a:rPr>
              <a:t>Advanced capability to model water management in Earth system models</a:t>
            </a:r>
          </a:p>
          <a:p>
            <a:pPr marL="285750" indent="-285750">
              <a:spcBef>
                <a:spcPts val="100"/>
              </a:spcBef>
              <a:buFont typeface="Arial" pitchFamily="34" charset="0"/>
              <a:buChar char="●"/>
              <a:tabLst>
                <a:tab pos="338138" algn="l"/>
              </a:tabLst>
              <a:defRPr/>
            </a:pPr>
            <a:r>
              <a:rPr lang="en-US" sz="1600" dirty="0" smtClean="0">
                <a:solidFill>
                  <a:prstClr val="black"/>
                </a:solidFill>
              </a:rPr>
              <a:t>Groundwater </a:t>
            </a:r>
            <a:r>
              <a:rPr lang="en-US" sz="1600" dirty="0">
                <a:solidFill>
                  <a:prstClr val="black"/>
                </a:solidFill>
              </a:rPr>
              <a:t>use and return flow shown to </a:t>
            </a:r>
            <a:r>
              <a:rPr lang="en-US" sz="1600" dirty="0" smtClean="0">
                <a:solidFill>
                  <a:prstClr val="black"/>
                </a:solidFill>
              </a:rPr>
              <a:t>have large influences on redistribution of water </a:t>
            </a:r>
            <a:r>
              <a:rPr lang="en-US" sz="1600" dirty="0">
                <a:solidFill>
                  <a:prstClr val="black"/>
                </a:solidFill>
              </a:rPr>
              <a:t>resources and deficits </a:t>
            </a:r>
            <a:r>
              <a:rPr lang="en-US" sz="1600" dirty="0" smtClean="0">
                <a:solidFill>
                  <a:prstClr val="black"/>
                </a:solidFill>
              </a:rPr>
              <a:t>in </a:t>
            </a:r>
            <a:r>
              <a:rPr lang="en-US" sz="1600" dirty="0">
                <a:solidFill>
                  <a:prstClr val="black"/>
                </a:solidFill>
              </a:rPr>
              <a:t>the United </a:t>
            </a:r>
            <a:r>
              <a:rPr lang="en-US" sz="1600" dirty="0" smtClean="0">
                <a:solidFill>
                  <a:prstClr val="black"/>
                </a:solidFill>
              </a:rPr>
              <a:t>States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895314"/>
            <a:ext cx="4658507" cy="4151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  <a:cs typeface="Arial" pitchFamily="34" charset="0"/>
              </a:rPr>
              <a:t>Objective</a:t>
            </a:r>
          </a:p>
          <a:p>
            <a:pPr marL="285750" indent="-285750">
              <a:spcBef>
                <a:spcPts val="5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</a:rPr>
              <a:t>Refine Earth system modeling of water management by considering groundwater use and return flow, and differentiating sectoral (irrigation/non-irrigation) water demands</a:t>
            </a:r>
          </a:p>
          <a:p>
            <a:pPr algn="ctr">
              <a:spcBef>
                <a:spcPct val="15000"/>
              </a:spcBef>
              <a:defRPr/>
            </a:pPr>
            <a:r>
              <a:rPr lang="en-US" b="1" dirty="0" smtClean="0">
                <a:solidFill>
                  <a:prstClr val="black"/>
                </a:solidFill>
                <a:cs typeface="Arial" pitchFamily="34" charset="0"/>
              </a:rPr>
              <a:t>Approach</a:t>
            </a:r>
          </a:p>
          <a:p>
            <a:pPr marL="285750" indent="-285750">
              <a:spcBef>
                <a:spcPts val="5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</a:rPr>
              <a:t>Extend an integrated water model based on a river transport </a:t>
            </a:r>
            <a:r>
              <a:rPr lang="en-US" sz="1600" dirty="0" smtClean="0">
                <a:solidFill>
                  <a:prstClr val="black"/>
                </a:solidFill>
              </a:rPr>
              <a:t>model coupled </a:t>
            </a:r>
            <a:r>
              <a:rPr lang="en-US" sz="1600" dirty="0">
                <a:solidFill>
                  <a:prstClr val="black"/>
                </a:solidFill>
              </a:rPr>
              <a:t>to a water management model and a regional integrated assessment model </a:t>
            </a:r>
            <a:r>
              <a:rPr lang="en-US" sz="1600" dirty="0" smtClean="0">
                <a:solidFill>
                  <a:prstClr val="black"/>
                </a:solidFill>
              </a:rPr>
              <a:t>to </a:t>
            </a:r>
            <a:r>
              <a:rPr lang="en-US" sz="1600" dirty="0">
                <a:solidFill>
                  <a:prstClr val="black"/>
                </a:solidFill>
              </a:rPr>
              <a:t>represent groundwater use and return flow, and explicitly addressing sectoral water demand input</a:t>
            </a:r>
          </a:p>
          <a:p>
            <a:pPr marL="285750" indent="-285750">
              <a:spcBef>
                <a:spcPts val="5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</a:rPr>
              <a:t>Perform </a:t>
            </a:r>
            <a:r>
              <a:rPr lang="en-US" sz="1600" dirty="0" smtClean="0">
                <a:solidFill>
                  <a:prstClr val="black"/>
                </a:solidFill>
              </a:rPr>
              <a:t>numerical </a:t>
            </a:r>
            <a:r>
              <a:rPr lang="en-US" sz="1600" dirty="0">
                <a:solidFill>
                  <a:prstClr val="black"/>
                </a:solidFill>
              </a:rPr>
              <a:t>experiments </a:t>
            </a:r>
            <a:r>
              <a:rPr lang="en-US" sz="1600" dirty="0" smtClean="0">
                <a:solidFill>
                  <a:prstClr val="black"/>
                </a:solidFill>
              </a:rPr>
              <a:t>over </a:t>
            </a:r>
            <a:r>
              <a:rPr lang="en-US" sz="1600" dirty="0">
                <a:solidFill>
                  <a:prstClr val="black"/>
                </a:solidFill>
              </a:rPr>
              <a:t>the United States at 1/8-degree resolution </a:t>
            </a:r>
          </a:p>
          <a:p>
            <a:pPr marL="285750" indent="-285750">
              <a:spcBef>
                <a:spcPts val="5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</a:rPr>
              <a:t>Evaluate the simulations </a:t>
            </a:r>
            <a:r>
              <a:rPr lang="en-US" sz="1600" dirty="0" smtClean="0">
                <a:solidFill>
                  <a:prstClr val="black"/>
                </a:solidFill>
              </a:rPr>
              <a:t>using </a:t>
            </a:r>
            <a:r>
              <a:rPr lang="en-US" sz="1600" dirty="0">
                <a:solidFill>
                  <a:prstClr val="black"/>
                </a:solidFill>
              </a:rPr>
              <a:t>water supply deficit </a:t>
            </a:r>
            <a:r>
              <a:rPr lang="en-US" sz="1600" dirty="0" smtClean="0">
                <a:solidFill>
                  <a:prstClr val="black"/>
                </a:solidFill>
              </a:rPr>
              <a:t>as a metric</a:t>
            </a:r>
            <a:endParaRPr lang="en-US" sz="1600" dirty="0">
              <a:solidFill>
                <a:prstClr val="black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3888" y="935084"/>
            <a:ext cx="3181774" cy="475897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6680771" y="3241312"/>
            <a:ext cx="2463229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Fractional change in mean annual regulated flow due to the inclusion of (a) return flow only; (b) groundwater use only; and (c) both groundwater use and return flow. Yellow indicates no </a:t>
            </a:r>
            <a:r>
              <a:rPr lang="en-US" sz="12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change, </a:t>
            </a: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 to blue indicates </a:t>
            </a:r>
            <a:r>
              <a:rPr lang="en-US" sz="12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increase, and </a:t>
            </a: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orange to red indicates </a:t>
            </a:r>
            <a:r>
              <a:rPr lang="en-US" sz="12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drying. The effect of return flow shows a east-west contrast dominated by water withdrawal demand in the eastern U.S.</a:t>
            </a:r>
          </a:p>
        </p:txBody>
      </p:sp>
    </p:spTree>
    <p:extLst>
      <p:ext uri="{BB962C8B-B14F-4D97-AF65-F5344CB8AC3E}">
        <p14:creationId xmlns:p14="http://schemas.microsoft.com/office/powerpoint/2010/main" val="264660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Voisin-Leung-WaterManagement-WRR-July2017-f</Presentation>
    <Funding xmlns="98b00cf3-a6ce-40de-8923-f140beb786e9">ESM, IA</Funding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0891BCD-D135-4675-A8EA-B56CAC332534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98b00cf3-a6ce-40de-8923-f140beb786e9"/>
  </ds:schemaRefs>
</ds:datastoreItem>
</file>

<file path=customXml/itemProps2.xml><?xml version="1.0" encoding="utf-8"?>
<ds:datastoreItem xmlns:ds="http://schemas.openxmlformats.org/officeDocument/2006/customXml" ds:itemID="{066E2C6D-52D5-449B-8827-FFF87B3297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DOE-Sample-Slide-Highlights-Template.pot</Template>
  <TotalTime>1140</TotalTime>
  <Words>257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Voisin-Leung-WaterManagement-WRR-July2017-f</dc:title>
  <dc:creator>JOvink</dc:creator>
  <dc:description/>
  <cp:lastModifiedBy>d3j986</cp:lastModifiedBy>
  <cp:revision>84</cp:revision>
  <cp:lastPrinted>2017-02-14T23:42:19Z</cp:lastPrinted>
  <dcterms:created xsi:type="dcterms:W3CDTF">2013-02-22T17:42:48Z</dcterms:created>
  <dcterms:modified xsi:type="dcterms:W3CDTF">2017-07-18T18:33:54Z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ghlight">
    <vt:lpwstr/>
  </property>
  <property fmtid="{D5CDD505-2E9C-101B-9397-08002B2CF9AE}" pid="3" name="FY">
    <vt:lpwstr/>
  </property>
  <property fmtid="{D5CDD505-2E9C-101B-9397-08002B2CF9AE}" pid="4" name="Funding">
    <vt:lpwstr>RGCM</vt:lpwstr>
  </property>
  <property fmtid="{D5CDD505-2E9C-101B-9397-08002B2CF9AE}" pid="5" name="ContentTypeId">
    <vt:lpwstr>0x010100A22E315B1F3C42B49A0E90D2F9AB5AB100A3ADA40348D53C4EA114B46FA9468BEB</vt:lpwstr>
  </property>
  <property fmtid="{D5CDD505-2E9C-101B-9397-08002B2CF9AE}" pid="6" name="ContentType">
    <vt:lpwstr>Slide</vt:lpwstr>
  </property>
  <property fmtid="{D5CDD505-2E9C-101B-9397-08002B2CF9AE}" pid="7" name="Presentation">
    <vt:lpwstr>Voisin-Leung-WaterManagement-WRR-July2017-f</vt:lpwstr>
  </property>
  <property fmtid="{D5CDD505-2E9C-101B-9397-08002B2CF9AE}" pid="8" name="SlideDescription">
    <vt:lpwstr/>
  </property>
</Properties>
</file>