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10" autoAdjust="0"/>
  </p:normalViewPr>
  <p:slideViewPr>
    <p:cSldViewPr>
      <p:cViewPr varScale="1">
        <p:scale>
          <a:sx n="67" d="100"/>
          <a:sy n="67" d="100"/>
        </p:scale>
        <p:origin x="-16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E863F-1B8B-463F-B0E6-574A8EEBEA37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A9908-01A3-437B-888A-414B3CB2A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58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30766" indent="-281064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24255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573957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23659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1D3C384-4F41-ED40-8951-A7ABE820E091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8994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smtClean="0"/>
              <a:t>http://www.pnnl.gov/science/highlights/highlights.asp?division=749</a:t>
            </a:r>
          </a:p>
          <a:p>
            <a:pPr defTabSz="899404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15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5980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6F3612B-010F-2342-A1AE-34D7CD54A73D}" type="datetimeFigureOut">
              <a:rPr lang="en-US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609FCB9-6E84-5341-BC50-88AB750D34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1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49978" y="1143000"/>
            <a:ext cx="3366501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31775" indent="-231775">
              <a:lnSpc>
                <a:spcPct val="110000"/>
              </a:lnSpc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Understand the vulnerability of Western U.S. grid operations to drought conditions</a:t>
            </a:r>
          </a:p>
          <a:p>
            <a:pPr marL="231775" indent="-231775" algn="ctr">
              <a:spcBef>
                <a:spcPts val="1200"/>
              </a:spcBef>
            </a:pPr>
            <a:r>
              <a:rPr lang="en-US" b="1" dirty="0"/>
              <a:t>Approach</a:t>
            </a:r>
            <a:endParaRPr lang="en-US" sz="1600" b="1" dirty="0"/>
          </a:p>
          <a:p>
            <a:pPr marL="231775" indent="-231775">
              <a:lnSpc>
                <a:spcPct val="110000"/>
              </a:lnSpc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Developed a grid-centric drought severity index</a:t>
            </a:r>
          </a:p>
          <a:p>
            <a:pPr marL="231775" indent="-231775">
              <a:lnSpc>
                <a:spcPct val="110000"/>
              </a:lnSpc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Used integrated water supply and demand modeling to simulate 30 years of historical water availability</a:t>
            </a:r>
          </a:p>
          <a:p>
            <a:pPr marL="231775" indent="-231775">
              <a:lnSpc>
                <a:spcPct val="110000"/>
              </a:lnSpc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Quantified the impacts of </a:t>
            </a:r>
            <a:r>
              <a:rPr lang="en-US" sz="1600" dirty="0" smtClean="0"/>
              <a:t>droughts </a:t>
            </a:r>
            <a:r>
              <a:rPr lang="en-US" sz="1600" dirty="0"/>
              <a:t>on </a:t>
            </a:r>
            <a:r>
              <a:rPr lang="en-US" sz="1600" dirty="0" smtClean="0"/>
              <a:t>summer grid </a:t>
            </a:r>
            <a:r>
              <a:rPr lang="en-US" sz="1600" dirty="0"/>
              <a:t>operations using a production cost model that  accounts for drought-related de-rating of hydropower generation and thermoelectric plant capacity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51137"/>
            <a:ext cx="8915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smtClean="0"/>
              <a:t>U.S. </a:t>
            </a:r>
            <a:r>
              <a:rPr lang="en-US" sz="3200" b="1" dirty="0"/>
              <a:t>Western Electric Grid </a:t>
            </a:r>
            <a:r>
              <a:rPr lang="en-US" sz="3200" b="1" dirty="0" smtClean="0"/>
              <a:t>Vulnerability to </a:t>
            </a:r>
            <a:r>
              <a:rPr lang="en-US" sz="3200" b="1" dirty="0"/>
              <a:t>Hydro-Climatological Conditions: How Bad Can It Get?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1" y="5845893"/>
            <a:ext cx="2933744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000" dirty="0" smtClean="0"/>
              <a:t>Voisin N, M </a:t>
            </a:r>
            <a:r>
              <a:rPr lang="en-US" sz="1000" dirty="0"/>
              <a:t>Kintner-Meyer, </a:t>
            </a:r>
            <a:r>
              <a:rPr lang="en-US" sz="1000" dirty="0" smtClean="0"/>
              <a:t>J </a:t>
            </a:r>
            <a:r>
              <a:rPr lang="en-US" sz="1000" dirty="0"/>
              <a:t>Dirks, </a:t>
            </a:r>
            <a:r>
              <a:rPr lang="en-US" sz="1000" dirty="0" smtClean="0"/>
              <a:t>R </a:t>
            </a:r>
            <a:r>
              <a:rPr lang="en-US" sz="1000" dirty="0"/>
              <a:t>Skaggs, </a:t>
            </a:r>
            <a:r>
              <a:rPr lang="en-US" sz="1000" dirty="0" smtClean="0"/>
              <a:t>D </a:t>
            </a:r>
            <a:r>
              <a:rPr lang="en-US" sz="1000" dirty="0"/>
              <a:t>Wu, </a:t>
            </a:r>
            <a:r>
              <a:rPr lang="en-US" sz="1000" dirty="0" smtClean="0"/>
              <a:t>T </a:t>
            </a:r>
            <a:r>
              <a:rPr lang="en-US" sz="1000" dirty="0"/>
              <a:t>Nguyen, </a:t>
            </a:r>
            <a:r>
              <a:rPr lang="en-US" sz="1000" dirty="0" smtClean="0"/>
              <a:t>Y </a:t>
            </a:r>
            <a:r>
              <a:rPr lang="en-US" sz="1000" dirty="0"/>
              <a:t>Xie, </a:t>
            </a:r>
            <a:r>
              <a:rPr lang="en-US" sz="1000" dirty="0" smtClean="0"/>
              <a:t>M </a:t>
            </a:r>
            <a:r>
              <a:rPr lang="en-US" sz="1000" dirty="0"/>
              <a:t>Hejazi. </a:t>
            </a:r>
            <a:r>
              <a:rPr lang="en-US" sz="1000" dirty="0" smtClean="0"/>
              <a:t>2016. “Vulnerability </a:t>
            </a:r>
            <a:r>
              <a:rPr lang="en-US" sz="1000" dirty="0"/>
              <a:t>of the US Western Electric Grid to Hydro-Climatological Conditions: </a:t>
            </a:r>
            <a:r>
              <a:rPr lang="en-US" sz="1000" dirty="0" smtClean="0"/>
              <a:t>How Bad Can </a:t>
            </a:r>
            <a:r>
              <a:rPr lang="en-US" sz="1000" dirty="0"/>
              <a:t>it </a:t>
            </a:r>
            <a:r>
              <a:rPr lang="en-US" sz="1000" dirty="0" smtClean="0"/>
              <a:t>Get?” </a:t>
            </a:r>
            <a:r>
              <a:rPr lang="en-US" sz="1000" i="1" dirty="0" smtClean="0"/>
              <a:t>Energy </a:t>
            </a:r>
            <a:r>
              <a:rPr lang="en-US" sz="1000" b="1" dirty="0" smtClean="0"/>
              <a:t>115</a:t>
            </a:r>
            <a:r>
              <a:rPr lang="en-US" sz="1000" dirty="0"/>
              <a:t>: </a:t>
            </a:r>
            <a:r>
              <a:rPr lang="en-US" sz="1000" dirty="0" smtClean="0"/>
              <a:t>1-12</a:t>
            </a:r>
            <a:r>
              <a:rPr lang="en-US" sz="1000" dirty="0"/>
              <a:t>.  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DOI: 10.1016/j.energy.2016.08.059</a:t>
            </a:r>
            <a:endParaRPr lang="en-US" sz="1000" dirty="0"/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202450" y="1200672"/>
            <a:ext cx="23996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Specific drought patterns drive to higher vulnerability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5109490" y="3739513"/>
            <a:ext cx="4029990" cy="3062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231775" indent="-231775">
              <a:lnSpc>
                <a:spcPct val="110000"/>
              </a:lnSpc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/>
              <a:t>Established a risk distribution for grid performance as a function of inter-annual water availability</a:t>
            </a:r>
          </a:p>
          <a:p>
            <a:pPr marL="231775" indent="-231775">
              <a:lnSpc>
                <a:spcPct val="110000"/>
              </a:lnSpc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21</a:t>
            </a:r>
            <a:r>
              <a:rPr lang="en-US" sz="1600" dirty="0"/>
              <a:t>% chance that some demand could not be met in August, 3% chance that unserved energy could exceed 6%. </a:t>
            </a:r>
          </a:p>
          <a:p>
            <a:pPr marL="231775" indent="-231775">
              <a:lnSpc>
                <a:spcPct val="110000"/>
              </a:lnSpc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Identified </a:t>
            </a:r>
            <a:r>
              <a:rPr lang="en-US" sz="1600" dirty="0"/>
              <a:t>drought patterns driving to higher </a:t>
            </a:r>
            <a:r>
              <a:rPr lang="en-US" sz="1600" dirty="0" smtClean="0"/>
              <a:t>vulnerability, which </a:t>
            </a:r>
            <a:r>
              <a:rPr lang="en-US" sz="1600" dirty="0"/>
              <a:t>is useful for informing grid planning and adaptation and mitigation scenarios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239624" y="1605715"/>
            <a:ext cx="2856376" cy="5246972"/>
            <a:chOff x="4288334" y="1235219"/>
            <a:chExt cx="2902695" cy="5119539"/>
          </a:xfrm>
        </p:grpSpPr>
        <p:grpSp>
          <p:nvGrpSpPr>
            <p:cNvPr id="26" name="Group 25"/>
            <p:cNvGrpSpPr/>
            <p:nvPr/>
          </p:nvGrpSpPr>
          <p:grpSpPr>
            <a:xfrm>
              <a:off x="4305057" y="1371601"/>
              <a:ext cx="1655858" cy="4983157"/>
              <a:chOff x="344946" y="3839220"/>
              <a:chExt cx="3002149" cy="8603077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2496422" y="3839220"/>
                <a:ext cx="850673" cy="10132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344946" y="9329944"/>
                <a:ext cx="3002149" cy="3112353"/>
                <a:chOff x="344946" y="9329944"/>
                <a:chExt cx="3002149" cy="3112353"/>
              </a:xfrm>
            </p:grpSpPr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7953" t="14832" r="3478" b="6158"/>
                <a:stretch/>
              </p:blipFill>
              <p:spPr>
                <a:xfrm>
                  <a:off x="473453" y="9329944"/>
                  <a:ext cx="2873642" cy="3000415"/>
                </a:xfrm>
                <a:prstGeom prst="rect">
                  <a:avLst/>
                </a:prstGeom>
              </p:spPr>
            </p:pic>
            <p:sp>
              <p:nvSpPr>
                <p:cNvPr id="31" name="TextBox 30"/>
                <p:cNvSpPr txBox="1"/>
                <p:nvPr/>
              </p:nvSpPr>
              <p:spPr>
                <a:xfrm>
                  <a:off x="344946" y="11857807"/>
                  <a:ext cx="1736818" cy="58449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i="1" u="sng" dirty="0" smtClean="0">
                      <a:solidFill>
                        <a:schemeClr val="accent2"/>
                      </a:solidFill>
                    </a:rPr>
                    <a:t>Dry West</a:t>
                  </a:r>
                  <a:endParaRPr lang="en-US" sz="1600" b="1" i="1" u="sng" dirty="0">
                    <a:solidFill>
                      <a:schemeClr val="accent2"/>
                    </a:solidFill>
                  </a:endParaRPr>
                </a:p>
              </p:txBody>
            </p:sp>
          </p:grpSp>
        </p:grpSp>
        <p:pic>
          <p:nvPicPr>
            <p:cNvPr id="44" name="Picture 4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782" t="14860" r="4332" b="5418"/>
            <a:stretch/>
          </p:blipFill>
          <p:spPr>
            <a:xfrm>
              <a:off x="4390862" y="1304755"/>
              <a:ext cx="1471405" cy="1590845"/>
            </a:xfrm>
            <a:prstGeom prst="rect">
              <a:avLst/>
            </a:prstGeom>
          </p:spPr>
        </p:pic>
        <p:sp>
          <p:nvSpPr>
            <p:cNvPr id="47" name="Rectangle 46"/>
            <p:cNvSpPr/>
            <p:nvPr/>
          </p:nvSpPr>
          <p:spPr>
            <a:xfrm>
              <a:off x="6156058" y="2505008"/>
              <a:ext cx="1034971" cy="42692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en-US" sz="1100" b="1" dirty="0" smtClean="0">
                  <a:solidFill>
                    <a:schemeClr val="tx1"/>
                  </a:solidFill>
                </a:rPr>
                <a:t>Thermal</a:t>
              </a:r>
            </a:p>
            <a:p>
              <a:r>
                <a:rPr lang="en-US" sz="1100" b="1" dirty="0" smtClean="0">
                  <a:solidFill>
                    <a:schemeClr val="tx1"/>
                  </a:solidFill>
                </a:rPr>
                <a:t>Hydro</a:t>
              </a:r>
            </a:p>
            <a:p>
              <a:r>
                <a:rPr lang="en-US" sz="1100" b="1" dirty="0" smtClean="0">
                  <a:solidFill>
                    <a:schemeClr val="tx1"/>
                  </a:solidFill>
                </a:rPr>
                <a:t>CT</a:t>
              </a:r>
            </a:p>
            <a:p>
              <a:r>
                <a:rPr lang="en-US" sz="1100" b="1" dirty="0" smtClean="0">
                  <a:solidFill>
                    <a:schemeClr val="tx1"/>
                  </a:solidFill>
                </a:rPr>
                <a:t>Nuclear</a:t>
              </a:r>
            </a:p>
            <a:p>
              <a:r>
                <a:rPr lang="en-US" sz="1100" b="1" dirty="0" smtClean="0">
                  <a:solidFill>
                    <a:schemeClr val="tx1"/>
                  </a:solidFill>
                </a:rPr>
                <a:t>Unserved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46" t="15449" r="2472" b="3846"/>
            <a:stretch/>
          </p:blipFill>
          <p:spPr>
            <a:xfrm>
              <a:off x="4375936" y="2896431"/>
              <a:ext cx="1569233" cy="1705663"/>
            </a:xfrm>
            <a:prstGeom prst="rect">
              <a:avLst/>
            </a:prstGeom>
            <a:ln>
              <a:noFill/>
            </a:ln>
            <a:effectLst/>
          </p:spPr>
        </p:pic>
        <p:sp>
          <p:nvSpPr>
            <p:cNvPr id="54" name="Rectangle 53"/>
            <p:cNvSpPr/>
            <p:nvPr/>
          </p:nvSpPr>
          <p:spPr>
            <a:xfrm>
              <a:off x="5504242" y="4575534"/>
              <a:ext cx="501388" cy="134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288334" y="4326968"/>
              <a:ext cx="9601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u="sng" dirty="0" smtClean="0">
                  <a:solidFill>
                    <a:schemeClr val="accent2"/>
                  </a:solidFill>
                </a:rPr>
                <a:t>Dry PNW</a:t>
              </a:r>
              <a:endParaRPr lang="en-US" sz="1600" b="1" i="1" u="sng" dirty="0">
                <a:solidFill>
                  <a:schemeClr val="accent2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459527" y="2871549"/>
              <a:ext cx="501388" cy="134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319294" y="2614466"/>
              <a:ext cx="1274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u="sng" dirty="0" smtClean="0">
                  <a:solidFill>
                    <a:schemeClr val="accent2"/>
                  </a:solidFill>
                </a:rPr>
                <a:t>Baseline</a:t>
              </a:r>
              <a:endParaRPr lang="en-US" b="1" i="1" u="sng" dirty="0">
                <a:solidFill>
                  <a:schemeClr val="accent2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456434" y="1235219"/>
              <a:ext cx="501388" cy="1345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9" name="Content Placeholder 4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971" t="3784" r="17782" b="84461"/>
            <a:stretch/>
          </p:blipFill>
          <p:spPr>
            <a:xfrm>
              <a:off x="5792457" y="2340569"/>
              <a:ext cx="351548" cy="825225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</p:pic>
      </p:grpSp>
      <p:grpSp>
        <p:nvGrpSpPr>
          <p:cNvPr id="62" name="Group 61"/>
          <p:cNvGrpSpPr/>
          <p:nvPr/>
        </p:nvGrpSpPr>
        <p:grpSpPr>
          <a:xfrm>
            <a:off x="5819545" y="1219200"/>
            <a:ext cx="3430868" cy="2123160"/>
            <a:chOff x="389743" y="1517635"/>
            <a:chExt cx="7112405" cy="4098853"/>
          </a:xfrm>
        </p:grpSpPr>
        <p:grpSp>
          <p:nvGrpSpPr>
            <p:cNvPr id="63" name="Group 62"/>
            <p:cNvGrpSpPr/>
            <p:nvPr/>
          </p:nvGrpSpPr>
          <p:grpSpPr>
            <a:xfrm>
              <a:off x="389743" y="1517635"/>
              <a:ext cx="7112405" cy="3986213"/>
              <a:chOff x="389743" y="1607575"/>
              <a:chExt cx="7112405" cy="3986213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389743" y="1607575"/>
                <a:ext cx="7112405" cy="3986213"/>
                <a:chOff x="585005" y="1607574"/>
                <a:chExt cx="7438480" cy="4240612"/>
              </a:xfrm>
            </p:grpSpPr>
            <p:pic>
              <p:nvPicPr>
                <p:cNvPr id="72" name="Picture 4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85005" y="1607574"/>
                  <a:ext cx="7054660" cy="42406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cxnSp>
              <p:nvCxnSpPr>
                <p:cNvPr id="73" name="Straight Arrow Connector 72"/>
                <p:cNvCxnSpPr/>
                <p:nvPr/>
              </p:nvCxnSpPr>
              <p:spPr>
                <a:xfrm>
                  <a:off x="4793226" y="5338916"/>
                  <a:ext cx="2625213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Arrow Connector 73"/>
                <p:cNvCxnSpPr/>
                <p:nvPr/>
              </p:nvCxnSpPr>
              <p:spPr>
                <a:xfrm flipH="1">
                  <a:off x="2035279" y="5338916"/>
                  <a:ext cx="2757947" cy="1966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TextBox 74"/>
                <p:cNvSpPr txBox="1"/>
                <p:nvPr/>
              </p:nvSpPr>
              <p:spPr>
                <a:xfrm>
                  <a:off x="2504441" y="1651199"/>
                  <a:ext cx="5519044" cy="10419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solidFill>
                        <a:schemeClr val="accent1"/>
                      </a:solidFill>
                    </a:rPr>
                    <a:t>This is how bad it could get, 3% chance it could be worse.</a:t>
                  </a:r>
                </a:p>
              </p:txBody>
            </p:sp>
            <p:sp>
              <p:nvSpPr>
                <p:cNvPr id="76" name="Freeform 75"/>
                <p:cNvSpPr/>
                <p:nvPr/>
              </p:nvSpPr>
              <p:spPr>
                <a:xfrm>
                  <a:off x="2241748" y="1961536"/>
                  <a:ext cx="4719491" cy="2875980"/>
                </a:xfrm>
                <a:custGeom>
                  <a:avLst/>
                  <a:gdLst>
                    <a:gd name="connsiteX0" fmla="*/ 7 w 4719491"/>
                    <a:gd name="connsiteY0" fmla="*/ 0 h 2875980"/>
                    <a:gd name="connsiteX1" fmla="*/ 14755 w 4719491"/>
                    <a:gd name="connsiteY1" fmla="*/ 250723 h 2875980"/>
                    <a:gd name="connsiteX2" fmla="*/ 14755 w 4719491"/>
                    <a:gd name="connsiteY2" fmla="*/ 855407 h 2875980"/>
                    <a:gd name="connsiteX3" fmla="*/ 29504 w 4719491"/>
                    <a:gd name="connsiteY3" fmla="*/ 914400 h 2875980"/>
                    <a:gd name="connsiteX4" fmla="*/ 44252 w 4719491"/>
                    <a:gd name="connsiteY4" fmla="*/ 1120878 h 2875980"/>
                    <a:gd name="connsiteX5" fmla="*/ 59000 w 4719491"/>
                    <a:gd name="connsiteY5" fmla="*/ 1165123 h 2875980"/>
                    <a:gd name="connsiteX6" fmla="*/ 73749 w 4719491"/>
                    <a:gd name="connsiteY6" fmla="*/ 1504336 h 2875980"/>
                    <a:gd name="connsiteX7" fmla="*/ 103246 w 4719491"/>
                    <a:gd name="connsiteY7" fmla="*/ 1666568 h 2875980"/>
                    <a:gd name="connsiteX8" fmla="*/ 117994 w 4719491"/>
                    <a:gd name="connsiteY8" fmla="*/ 1902542 h 2875980"/>
                    <a:gd name="connsiteX9" fmla="*/ 147491 w 4719491"/>
                    <a:gd name="connsiteY9" fmla="*/ 1991032 h 2875980"/>
                    <a:gd name="connsiteX10" fmla="*/ 191736 w 4719491"/>
                    <a:gd name="connsiteY10" fmla="*/ 2123768 h 2875980"/>
                    <a:gd name="connsiteX11" fmla="*/ 221233 w 4719491"/>
                    <a:gd name="connsiteY11" fmla="*/ 2256503 h 2875980"/>
                    <a:gd name="connsiteX12" fmla="*/ 294975 w 4719491"/>
                    <a:gd name="connsiteY12" fmla="*/ 2389239 h 2875980"/>
                    <a:gd name="connsiteX13" fmla="*/ 368717 w 4719491"/>
                    <a:gd name="connsiteY13" fmla="*/ 2462981 h 2875980"/>
                    <a:gd name="connsiteX14" fmla="*/ 412962 w 4719491"/>
                    <a:gd name="connsiteY14" fmla="*/ 2477729 h 2875980"/>
                    <a:gd name="connsiteX15" fmla="*/ 442458 w 4719491"/>
                    <a:gd name="connsiteY15" fmla="*/ 2521974 h 2875980"/>
                    <a:gd name="connsiteX16" fmla="*/ 530949 w 4719491"/>
                    <a:gd name="connsiteY16" fmla="*/ 2580968 h 2875980"/>
                    <a:gd name="connsiteX17" fmla="*/ 604691 w 4719491"/>
                    <a:gd name="connsiteY17" fmla="*/ 2654710 h 2875980"/>
                    <a:gd name="connsiteX18" fmla="*/ 693181 w 4719491"/>
                    <a:gd name="connsiteY18" fmla="*/ 2684207 h 2875980"/>
                    <a:gd name="connsiteX19" fmla="*/ 737426 w 4719491"/>
                    <a:gd name="connsiteY19" fmla="*/ 2713703 h 2875980"/>
                    <a:gd name="connsiteX20" fmla="*/ 825917 w 4719491"/>
                    <a:gd name="connsiteY20" fmla="*/ 2743200 h 2875980"/>
                    <a:gd name="connsiteX21" fmla="*/ 870162 w 4719491"/>
                    <a:gd name="connsiteY21" fmla="*/ 2772697 h 2875980"/>
                    <a:gd name="connsiteX22" fmla="*/ 958652 w 4719491"/>
                    <a:gd name="connsiteY22" fmla="*/ 2802194 h 2875980"/>
                    <a:gd name="connsiteX23" fmla="*/ 1002897 w 4719491"/>
                    <a:gd name="connsiteY23" fmla="*/ 2831691 h 2875980"/>
                    <a:gd name="connsiteX24" fmla="*/ 1106136 w 4719491"/>
                    <a:gd name="connsiteY24" fmla="*/ 2846439 h 2875980"/>
                    <a:gd name="connsiteX25" fmla="*/ 1150381 w 4719491"/>
                    <a:gd name="connsiteY25" fmla="*/ 2861187 h 2875980"/>
                    <a:gd name="connsiteX26" fmla="*/ 2050033 w 4719491"/>
                    <a:gd name="connsiteY26" fmla="*/ 2861187 h 2875980"/>
                    <a:gd name="connsiteX27" fmla="*/ 2094278 w 4719491"/>
                    <a:gd name="connsiteY27" fmla="*/ 2846439 h 2875980"/>
                    <a:gd name="connsiteX28" fmla="*/ 2536729 w 4719491"/>
                    <a:gd name="connsiteY28" fmla="*/ 2861187 h 2875980"/>
                    <a:gd name="connsiteX29" fmla="*/ 3259400 w 4719491"/>
                    <a:gd name="connsiteY29" fmla="*/ 2875936 h 2875980"/>
                    <a:gd name="connsiteX30" fmla="*/ 4468768 w 4719491"/>
                    <a:gd name="connsiteY30" fmla="*/ 2861187 h 2875980"/>
                    <a:gd name="connsiteX31" fmla="*/ 4719491 w 4719491"/>
                    <a:gd name="connsiteY31" fmla="*/ 2875936 h 28759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4719491" h="2875980">
                      <a:moveTo>
                        <a:pt x="7" y="0"/>
                      </a:moveTo>
                      <a:cubicBezTo>
                        <a:pt x="4923" y="83574"/>
                        <a:pt x="14755" y="167004"/>
                        <a:pt x="14755" y="250723"/>
                      </a:cubicBezTo>
                      <a:cubicBezTo>
                        <a:pt x="14755" y="640545"/>
                        <a:pt x="-18444" y="556616"/>
                        <a:pt x="14755" y="855407"/>
                      </a:cubicBezTo>
                      <a:cubicBezTo>
                        <a:pt x="16993" y="875553"/>
                        <a:pt x="24588" y="894736"/>
                        <a:pt x="29504" y="914400"/>
                      </a:cubicBezTo>
                      <a:cubicBezTo>
                        <a:pt x="34420" y="983226"/>
                        <a:pt x="36190" y="1052349"/>
                        <a:pt x="44252" y="1120878"/>
                      </a:cubicBezTo>
                      <a:cubicBezTo>
                        <a:pt x="46068" y="1136318"/>
                        <a:pt x="57808" y="1149623"/>
                        <a:pt x="59000" y="1165123"/>
                      </a:cubicBezTo>
                      <a:cubicBezTo>
                        <a:pt x="67680" y="1277967"/>
                        <a:pt x="66220" y="1391409"/>
                        <a:pt x="73749" y="1504336"/>
                      </a:cubicBezTo>
                      <a:cubicBezTo>
                        <a:pt x="78553" y="1576401"/>
                        <a:pt x="87535" y="1603728"/>
                        <a:pt x="103246" y="1666568"/>
                      </a:cubicBezTo>
                      <a:cubicBezTo>
                        <a:pt x="108162" y="1745226"/>
                        <a:pt x="107346" y="1824453"/>
                        <a:pt x="117994" y="1902542"/>
                      </a:cubicBezTo>
                      <a:cubicBezTo>
                        <a:pt x="122195" y="1933349"/>
                        <a:pt x="137659" y="1961535"/>
                        <a:pt x="147491" y="1991032"/>
                      </a:cubicBezTo>
                      <a:lnTo>
                        <a:pt x="191736" y="2123768"/>
                      </a:lnTo>
                      <a:cubicBezTo>
                        <a:pt x="224933" y="2223359"/>
                        <a:pt x="186630" y="2100788"/>
                        <a:pt x="221233" y="2256503"/>
                      </a:cubicBezTo>
                      <a:cubicBezTo>
                        <a:pt x="234213" y="2314915"/>
                        <a:pt x="256950" y="2332202"/>
                        <a:pt x="294975" y="2389239"/>
                      </a:cubicBezTo>
                      <a:cubicBezTo>
                        <a:pt x="324473" y="2433485"/>
                        <a:pt x="319554" y="2438400"/>
                        <a:pt x="368717" y="2462981"/>
                      </a:cubicBezTo>
                      <a:cubicBezTo>
                        <a:pt x="382622" y="2469933"/>
                        <a:pt x="398214" y="2472813"/>
                        <a:pt x="412962" y="2477729"/>
                      </a:cubicBezTo>
                      <a:cubicBezTo>
                        <a:pt x="422794" y="2492477"/>
                        <a:pt x="429118" y="2510302"/>
                        <a:pt x="442458" y="2521974"/>
                      </a:cubicBezTo>
                      <a:cubicBezTo>
                        <a:pt x="469138" y="2545319"/>
                        <a:pt x="530949" y="2580968"/>
                        <a:pt x="530949" y="2580968"/>
                      </a:cubicBezTo>
                      <a:cubicBezTo>
                        <a:pt x="557858" y="2621331"/>
                        <a:pt x="558118" y="2634011"/>
                        <a:pt x="604691" y="2654710"/>
                      </a:cubicBezTo>
                      <a:cubicBezTo>
                        <a:pt x="633103" y="2667338"/>
                        <a:pt x="667311" y="2666960"/>
                        <a:pt x="693181" y="2684207"/>
                      </a:cubicBezTo>
                      <a:cubicBezTo>
                        <a:pt x="707929" y="2694039"/>
                        <a:pt x="721229" y="2706504"/>
                        <a:pt x="737426" y="2713703"/>
                      </a:cubicBezTo>
                      <a:cubicBezTo>
                        <a:pt x="765839" y="2726331"/>
                        <a:pt x="825917" y="2743200"/>
                        <a:pt x="825917" y="2743200"/>
                      </a:cubicBezTo>
                      <a:cubicBezTo>
                        <a:pt x="840665" y="2753032"/>
                        <a:pt x="853964" y="2765498"/>
                        <a:pt x="870162" y="2772697"/>
                      </a:cubicBezTo>
                      <a:cubicBezTo>
                        <a:pt x="898574" y="2785325"/>
                        <a:pt x="932782" y="2784947"/>
                        <a:pt x="958652" y="2802194"/>
                      </a:cubicBezTo>
                      <a:cubicBezTo>
                        <a:pt x="973400" y="2812026"/>
                        <a:pt x="985919" y="2826598"/>
                        <a:pt x="1002897" y="2831691"/>
                      </a:cubicBezTo>
                      <a:cubicBezTo>
                        <a:pt x="1036193" y="2841680"/>
                        <a:pt x="1071723" y="2841523"/>
                        <a:pt x="1106136" y="2846439"/>
                      </a:cubicBezTo>
                      <a:cubicBezTo>
                        <a:pt x="1120884" y="2851355"/>
                        <a:pt x="1134869" y="2860153"/>
                        <a:pt x="1150381" y="2861187"/>
                      </a:cubicBezTo>
                      <a:cubicBezTo>
                        <a:pt x="1541366" y="2887253"/>
                        <a:pt x="1635287" y="2873386"/>
                        <a:pt x="2050033" y="2861187"/>
                      </a:cubicBezTo>
                      <a:cubicBezTo>
                        <a:pt x="2064781" y="2856271"/>
                        <a:pt x="2078732" y="2846439"/>
                        <a:pt x="2094278" y="2846439"/>
                      </a:cubicBezTo>
                      <a:cubicBezTo>
                        <a:pt x="2241844" y="2846439"/>
                        <a:pt x="2389211" y="2857452"/>
                        <a:pt x="2536729" y="2861187"/>
                      </a:cubicBezTo>
                      <a:lnTo>
                        <a:pt x="3259400" y="2875936"/>
                      </a:lnTo>
                      <a:lnTo>
                        <a:pt x="4468768" y="2861187"/>
                      </a:lnTo>
                      <a:cubicBezTo>
                        <a:pt x="4552487" y="2861187"/>
                        <a:pt x="4635772" y="2875936"/>
                        <a:pt x="4719491" y="2875936"/>
                      </a:cubicBezTo>
                    </a:path>
                  </a:pathLst>
                </a:custGeom>
                <a:noFill/>
                <a:ln w="38100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7" name="Straight Arrow Connector 76"/>
                <p:cNvCxnSpPr>
                  <a:stCxn id="76" idx="7"/>
                </p:cNvCxnSpPr>
                <p:nvPr/>
              </p:nvCxnSpPr>
              <p:spPr>
                <a:xfrm>
                  <a:off x="2344994" y="3628104"/>
                  <a:ext cx="1069258" cy="0"/>
                </a:xfrm>
                <a:prstGeom prst="straightConnector1">
                  <a:avLst/>
                </a:prstGeom>
                <a:ln>
                  <a:solidFill>
                    <a:schemeClr val="accent6"/>
                  </a:solidFill>
                  <a:prstDash val="sysDot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8" name="TextBox 67"/>
              <p:cNvSpPr txBox="1"/>
              <p:nvPr/>
            </p:nvSpPr>
            <p:spPr>
              <a:xfrm>
                <a:off x="3983078" y="3072983"/>
                <a:ext cx="3422440" cy="891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chemeClr val="accent2"/>
                    </a:solidFill>
                  </a:rPr>
                  <a:t>System performance threshold</a:t>
                </a:r>
                <a:endParaRPr lang="en-US" sz="1200" dirty="0">
                  <a:solidFill>
                    <a:schemeClr val="accent2"/>
                  </a:solidFill>
                </a:endParaRPr>
              </a:p>
            </p:txBody>
          </p:sp>
          <p:cxnSp>
            <p:nvCxnSpPr>
              <p:cNvPr id="69" name="Straight Arrow Connector 68"/>
              <p:cNvCxnSpPr/>
              <p:nvPr/>
            </p:nvCxnSpPr>
            <p:spPr>
              <a:xfrm flipH="1">
                <a:off x="2983045" y="3887195"/>
                <a:ext cx="1880548" cy="639834"/>
              </a:xfrm>
              <a:prstGeom prst="straightConnector1">
                <a:avLst/>
              </a:prstGeom>
              <a:ln>
                <a:solidFill>
                  <a:schemeClr val="accent2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1993692" y="2308485"/>
                <a:ext cx="0" cy="2308485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>
                <a:off x="1858780" y="2308485"/>
                <a:ext cx="149902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Rectangle 63"/>
            <p:cNvSpPr/>
            <p:nvPr/>
          </p:nvSpPr>
          <p:spPr>
            <a:xfrm>
              <a:off x="2514600" y="5105400"/>
              <a:ext cx="3657600" cy="32267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08434" y="5070760"/>
              <a:ext cx="3783000" cy="534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1"/>
                  </a:solidFill>
                </a:rPr>
                <a:t>Severe drought conditions</a:t>
              </a:r>
              <a:endParaRPr lang="en-US" sz="1200" dirty="0">
                <a:solidFill>
                  <a:schemeClr val="accent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658426" y="5028845"/>
              <a:ext cx="2460125" cy="5876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accent1"/>
                  </a:solidFill>
                </a:rPr>
                <a:t>Wet conditions</a:t>
              </a:r>
              <a:endParaRPr lang="en-US" sz="12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8" name="TextBox 9"/>
          <p:cNvSpPr txBox="1">
            <a:spLocks noChangeArrowheads="1"/>
          </p:cNvSpPr>
          <p:nvPr/>
        </p:nvSpPr>
        <p:spPr bwMode="auto">
          <a:xfrm>
            <a:off x="5743698" y="3267213"/>
            <a:ext cx="3321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Risk distribution as a function of drought conditions</a:t>
            </a:r>
            <a:endParaRPr 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478937" y="1457232"/>
            <a:ext cx="263517" cy="23289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08606" y="2658525"/>
            <a:ext cx="263517" cy="23289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615205" y="1582851"/>
            <a:ext cx="1880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accent2"/>
                </a:solidFill>
              </a:rPr>
              <a:t>Dry West</a:t>
            </a:r>
            <a:endParaRPr lang="en-US" sz="1200" i="1" dirty="0">
              <a:solidFill>
                <a:schemeClr val="accent2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12186" y="2349393"/>
            <a:ext cx="802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accent2"/>
                </a:solidFill>
              </a:rPr>
              <a:t>Dry PNW</a:t>
            </a:r>
            <a:endParaRPr lang="en-US" sz="1200" i="1" dirty="0">
              <a:solidFill>
                <a:schemeClr val="accent2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54765" y="1922232"/>
            <a:ext cx="12888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Regional generation portfolio and transmission</a:t>
            </a:r>
          </a:p>
        </p:txBody>
      </p:sp>
      <p:sp>
        <p:nvSpPr>
          <p:cNvPr id="46" name="Oval 45"/>
          <p:cNvSpPr/>
          <p:nvPr/>
        </p:nvSpPr>
        <p:spPr>
          <a:xfrm>
            <a:off x="7582227" y="2662871"/>
            <a:ext cx="263517" cy="23289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753067" y="2513146"/>
            <a:ext cx="802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accent2"/>
                </a:solidFill>
              </a:rPr>
              <a:t>Baseline</a:t>
            </a:r>
            <a:endParaRPr lang="en-US" sz="12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Bond-Lamberty-SoilRespiration-PLOSONE-Feb2016ff</Presentation>
    <Funding xmlns="98b00cf3-a6ce-40de-8923-f140beb786e9">TES</Funding>
  </documentManagement>
</p:properties>
</file>

<file path=customXml/itemProps1.xml><?xml version="1.0" encoding="utf-8"?>
<ds:datastoreItem xmlns:ds="http://schemas.openxmlformats.org/officeDocument/2006/customXml" ds:itemID="{7AE6D1E1-449B-4B32-97DD-70C4DE451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8BBE46-61AF-46DA-93E1-6CCBF2C91906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98b00cf3-a6ce-40de-8923-f140beb786e9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234</TotalTime>
  <Words>245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Bond-Lamberty-SoilRespiration-PLOSONE-Feb2016ff</dc:title>
  <dc:creator>JOvink</dc:creator>
  <cp:lastModifiedBy>JOvink</cp:lastModifiedBy>
  <cp:revision>37</cp:revision>
  <cp:lastPrinted>2011-05-11T17:30:12Z</cp:lastPrinted>
  <dcterms:created xsi:type="dcterms:W3CDTF">2013-02-22T17:42:48Z</dcterms:created>
  <dcterms:modified xsi:type="dcterms:W3CDTF">2016-09-28T15:48:12Z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TES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Bond-Lamberty-SoilRespiration-PLOSONE-Feb2016ff</vt:lpwstr>
  </property>
  <property fmtid="{D5CDD505-2E9C-101B-9397-08002B2CF9AE}" pid="8" name="SlideDescription">
    <vt:lpwstr/>
  </property>
</Properties>
</file>