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sey, Kathryn S" initials="DKS" lastIdx="7" clrIdx="0">
    <p:extLst/>
  </p:cmAuthor>
  <p:cmAuthor id="2" name="JOvink" initials="JDO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4" d="100"/>
          <a:sy n="94" d="100"/>
        </p:scale>
        <p:origin x="1166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0A1ED8-3D9E-45F3-A5B1-C82A976B6D29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1F84D7-3FED-47C2-96B4-4922374CAE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137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E0E5E6F-7A58-45CB-A9FE-38770D6672E7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53129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CA9EC9-0FF6-4BC9-9FB7-49D2AE6A9B94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70263-6757-4B33-A631-8DEEA6938E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08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B913D9-D993-4DCD-9CC6-52CD6F125C91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62E22-CD33-452D-8CE9-F38F868B39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15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224207-F4DF-4250-BD5D-4C3FF566B61C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B12A6-3A93-4DC3-87D2-2C1E419B09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759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95753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CE59A2-BC86-4C04-A507-3420CF080F9A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9FCB6-FE77-47DC-868B-CFD5E99465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0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E66300-603C-4ADE-8713-10635EE8A33B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C291E-67D3-4978-830F-FA6544E1E1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91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30A3CB-5F82-452C-B8F0-D02EA408DFFD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CCB53-97EA-47B5-9526-3C562FE78A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12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B6051A-A253-4DA6-9434-2E2DF672ABE5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CDE34-B1F7-495A-B9B5-CE20347A2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90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86CDA0-692F-4341-949F-681A31F0A2F0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2A2B7-8B70-4641-9C3B-23745BBADB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493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EB1B02-5722-4589-8F65-227E08E4E5F4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F8081-9881-4B2B-B08B-5EEB07B03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79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E0C81-3E24-4B97-B4EF-CA670B050CA9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85DCE-14CA-470E-ADDB-F2C9E38E06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79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F995A6-A3A9-45E0-B7FE-30D521CEE960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DAC6F-B8D6-4D4F-8232-90418A404B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8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79DD5855-CD82-483A-AA94-9709C13C9D7B}" type="datetimeFigureOut">
              <a:rPr lang="en-US" altLang="en-US"/>
              <a:pPr/>
              <a:t>2/2/2017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873AC2D-7951-4E71-A614-582B027D09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0886" y="888207"/>
            <a:ext cx="5029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Design, perform, and analyze a set of idealized modeling experiments to understand what controls the tropical rain belt and its response to climate change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TRACMIP </a:t>
            </a:r>
            <a:r>
              <a:rPr lang="en-US" altLang="en-US" sz="1600" dirty="0"/>
              <a:t>includes five idealized modeling </a:t>
            </a:r>
            <a:r>
              <a:rPr lang="en-US" altLang="en-US" sz="1600" dirty="0" smtClean="0"/>
              <a:t>experiments: two </a:t>
            </a:r>
            <a:r>
              <a:rPr lang="en-US" altLang="en-US" sz="1600" dirty="0"/>
              <a:t>with an all-ocean planet and three with an idealized tropical continent </a:t>
            </a:r>
            <a:r>
              <a:rPr lang="en-US" altLang="en-US" sz="1600" dirty="0" smtClean="0"/>
              <a:t>on </a:t>
            </a:r>
            <a:r>
              <a:rPr lang="en-US" altLang="en-US" sz="1600" dirty="0"/>
              <a:t>an otherwise all-ocean planet 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TRACMIP involves 14 atmospheric models coupled to slab ocean models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Researchers performed simulations with seasonally varying solar insolation and CO</a:t>
            </a:r>
            <a:r>
              <a:rPr lang="en-US" altLang="en-US" sz="1600" baseline="-25000" dirty="0" smtClean="0"/>
              <a:t>2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concentrations corresponding to the present-day </a:t>
            </a:r>
            <a:r>
              <a:rPr lang="en-US" altLang="en-US" sz="1600" dirty="0" smtClean="0"/>
              <a:t>and </a:t>
            </a:r>
            <a:r>
              <a:rPr lang="en-US" altLang="en-US" sz="1600" dirty="0"/>
              <a:t>quadrupling of </a:t>
            </a:r>
            <a:r>
              <a:rPr lang="en-US" altLang="en-US" sz="1600" dirty="0" smtClean="0"/>
              <a:t>CO</a:t>
            </a:r>
            <a:r>
              <a:rPr lang="en-US" altLang="en-US" sz="1600" baseline="-25000" dirty="0" smtClean="0"/>
              <a:t>2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 smtClean="0"/>
              <a:t>Impact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Addressing the question of what controls the tropical rain belts, TRACMIP sheds light on different aspects of the dynamics of tropical rainfall and global climate change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endParaRPr lang="en-US" altLang="en-US" sz="1600" dirty="0"/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52400" y="0"/>
            <a:ext cx="8610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b="1" dirty="0"/>
              <a:t>The Tropical Rain Belts with an Annual Cycle and a Continent Model </a:t>
            </a:r>
            <a:r>
              <a:rPr lang="en-US" altLang="en-US" sz="2800" b="1" dirty="0" err="1"/>
              <a:t>Intercomparison</a:t>
            </a:r>
            <a:r>
              <a:rPr lang="en-US" altLang="en-US" sz="2800" b="1" dirty="0"/>
              <a:t> Project: TRACMIP </a:t>
            </a:r>
            <a:endParaRPr lang="en-US" altLang="en-US" sz="2800" dirty="0"/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152400" y="6289675"/>
            <a:ext cx="8888413" cy="554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000" dirty="0" smtClean="0"/>
              <a:t>Voigt A, M </a:t>
            </a:r>
            <a:r>
              <a:rPr lang="en-US" altLang="en-US" sz="1000" dirty="0" err="1"/>
              <a:t>Biasutti</a:t>
            </a:r>
            <a:r>
              <a:rPr lang="en-US" altLang="en-US" sz="1000" dirty="0"/>
              <a:t>, </a:t>
            </a:r>
            <a:r>
              <a:rPr lang="en-US" altLang="en-US" sz="1000" dirty="0" smtClean="0"/>
              <a:t>J </a:t>
            </a:r>
            <a:r>
              <a:rPr lang="en-US" altLang="en-US" sz="1000" dirty="0" err="1"/>
              <a:t>Scheff</a:t>
            </a:r>
            <a:r>
              <a:rPr lang="en-US" altLang="en-US" sz="1000" dirty="0"/>
              <a:t>, </a:t>
            </a:r>
            <a:r>
              <a:rPr lang="en-US" altLang="en-US" sz="1000" dirty="0" smtClean="0"/>
              <a:t>J </a:t>
            </a:r>
            <a:r>
              <a:rPr lang="en-US" altLang="en-US" sz="1000" dirty="0"/>
              <a:t>Bader, </a:t>
            </a:r>
            <a:r>
              <a:rPr lang="en-US" altLang="en-US" sz="1000" dirty="0" smtClean="0"/>
              <a:t>S </a:t>
            </a:r>
            <a:r>
              <a:rPr lang="en-US" altLang="en-US" sz="1000" dirty="0" err="1"/>
              <a:t>Bordoni</a:t>
            </a:r>
            <a:r>
              <a:rPr lang="en-US" altLang="en-US" sz="1000" dirty="0"/>
              <a:t>, </a:t>
            </a:r>
            <a:r>
              <a:rPr lang="en-US" altLang="en-US" sz="1000" dirty="0" smtClean="0"/>
              <a:t>F </a:t>
            </a:r>
            <a:r>
              <a:rPr lang="en-US" altLang="en-US" sz="1000" dirty="0" err="1"/>
              <a:t>Codron</a:t>
            </a:r>
            <a:r>
              <a:rPr lang="en-US" altLang="en-US" sz="1000" dirty="0"/>
              <a:t>, </a:t>
            </a:r>
            <a:r>
              <a:rPr lang="en-US" altLang="en-US" sz="1000" dirty="0" smtClean="0"/>
              <a:t>R </a:t>
            </a:r>
            <a:r>
              <a:rPr lang="en-US" altLang="en-US" sz="1000" dirty="0"/>
              <a:t>Dixon, </a:t>
            </a:r>
            <a:r>
              <a:rPr lang="en-US" altLang="en-US" sz="1000" dirty="0" smtClean="0"/>
              <a:t>S </a:t>
            </a:r>
            <a:r>
              <a:rPr lang="en-US" altLang="en-US" sz="1000" dirty="0"/>
              <a:t>Kang, </a:t>
            </a:r>
            <a:r>
              <a:rPr lang="en-US" altLang="en-US" sz="1000" dirty="0" smtClean="0"/>
              <a:t>N </a:t>
            </a:r>
            <a:r>
              <a:rPr lang="en-US" altLang="en-US" sz="1000" dirty="0" err="1"/>
              <a:t>Klingaman</a:t>
            </a:r>
            <a:r>
              <a:rPr lang="en-US" altLang="en-US" sz="1000" dirty="0"/>
              <a:t>, </a:t>
            </a:r>
            <a:r>
              <a:rPr lang="en-US" altLang="en-US" sz="1000" dirty="0" smtClean="0"/>
              <a:t>LR </a:t>
            </a:r>
            <a:r>
              <a:rPr lang="en-US" altLang="en-US" sz="1000" dirty="0"/>
              <a:t>Leung, </a:t>
            </a:r>
            <a:r>
              <a:rPr lang="en-US" altLang="en-US" sz="1000" dirty="0" smtClean="0"/>
              <a:t>J </a:t>
            </a:r>
            <a:r>
              <a:rPr lang="en-US" altLang="en-US" sz="1000" dirty="0"/>
              <a:t>Lu, </a:t>
            </a:r>
            <a:r>
              <a:rPr lang="en-US" altLang="en-US" sz="1000" dirty="0" smtClean="0"/>
              <a:t>B </a:t>
            </a:r>
            <a:r>
              <a:rPr lang="en-US" altLang="en-US" sz="1000" dirty="0"/>
              <a:t>Mapes, </a:t>
            </a:r>
            <a:r>
              <a:rPr lang="en-US" altLang="en-US" sz="1000" dirty="0" smtClean="0"/>
              <a:t>E </a:t>
            </a:r>
            <a:r>
              <a:rPr lang="en-US" altLang="en-US" sz="1000" dirty="0"/>
              <a:t>Maroon, </a:t>
            </a:r>
            <a:r>
              <a:rPr lang="en-US" altLang="en-US" sz="1000" dirty="0" smtClean="0"/>
              <a:t>S </a:t>
            </a:r>
            <a:r>
              <a:rPr lang="en-US" altLang="en-US" sz="1000" dirty="0" err="1"/>
              <a:t>McDermid</a:t>
            </a:r>
            <a:r>
              <a:rPr lang="en-US" altLang="en-US" sz="1000" dirty="0"/>
              <a:t>, </a:t>
            </a:r>
            <a:r>
              <a:rPr lang="en-US" altLang="en-US" sz="1000" dirty="0" smtClean="0"/>
              <a:t>J-Y </a:t>
            </a:r>
            <a:r>
              <a:rPr lang="en-US" altLang="en-US" sz="1000" dirty="0"/>
              <a:t>Park, </a:t>
            </a:r>
            <a:r>
              <a:rPr lang="en-US" altLang="en-US" sz="1000" dirty="0" smtClean="0"/>
              <a:t>R </a:t>
            </a:r>
            <a:r>
              <a:rPr lang="en-US" altLang="en-US" sz="1000" dirty="0" err="1"/>
              <a:t>Roehrig</a:t>
            </a:r>
            <a:r>
              <a:rPr lang="en-US" altLang="en-US" sz="1000" dirty="0"/>
              <a:t>, </a:t>
            </a:r>
            <a:r>
              <a:rPr lang="en-US" altLang="en-US" sz="1000" dirty="0" smtClean="0"/>
              <a:t>B </a:t>
            </a:r>
            <a:r>
              <a:rPr lang="en-US" altLang="en-US" sz="1000" dirty="0"/>
              <a:t>Rose, </a:t>
            </a:r>
            <a:r>
              <a:rPr lang="en-US" altLang="en-US" sz="1000" dirty="0" smtClean="0"/>
              <a:t>J </a:t>
            </a:r>
            <a:r>
              <a:rPr lang="en-US" altLang="en-US" sz="1000" dirty="0"/>
              <a:t>Seo, </a:t>
            </a:r>
            <a:r>
              <a:rPr lang="en-US" altLang="en-US" sz="1000" dirty="0" smtClean="0"/>
              <a:t>M </a:t>
            </a:r>
            <a:r>
              <a:rPr lang="en-US" altLang="en-US" sz="1000" dirty="0" err="1"/>
              <a:t>Yoshimori</a:t>
            </a:r>
            <a:r>
              <a:rPr lang="en-US" altLang="en-US" sz="1000" dirty="0"/>
              <a:t>, </a:t>
            </a:r>
            <a:r>
              <a:rPr lang="en-US" altLang="en-US" sz="1000" dirty="0" smtClean="0"/>
              <a:t>LR </a:t>
            </a:r>
            <a:r>
              <a:rPr lang="en-US" altLang="en-US" sz="1000" dirty="0"/>
              <a:t>Vargas </a:t>
            </a:r>
            <a:r>
              <a:rPr lang="en-US" altLang="en-US" sz="1000" dirty="0" err="1"/>
              <a:t>Zeppetello</a:t>
            </a:r>
            <a:r>
              <a:rPr lang="en-US" altLang="en-US" sz="1000" dirty="0"/>
              <a:t>. 2016. “The Tropical Rain Belts with an Annual Cycle and Continent Model Intercomparison Project: </a:t>
            </a:r>
            <a:r>
              <a:rPr lang="en-US" altLang="en-US" sz="1000" dirty="0" smtClean="0"/>
              <a:t>TRACMIP.” </a:t>
            </a:r>
            <a:r>
              <a:rPr lang="en-US" altLang="en-US" sz="1000" i="1" dirty="0" smtClean="0"/>
              <a:t>Journal of Advances in Modeling </a:t>
            </a:r>
            <a:r>
              <a:rPr lang="en-US" altLang="en-US" sz="1000" i="1" dirty="0"/>
              <a:t>Earth </a:t>
            </a:r>
            <a:r>
              <a:rPr lang="en-US" altLang="en-US" sz="1000" i="1" dirty="0" smtClean="0"/>
              <a:t>Systems</a:t>
            </a:r>
            <a:r>
              <a:rPr lang="en-US" altLang="en-US" sz="1000" dirty="0" smtClean="0"/>
              <a:t> 8. DOI: 10.1002/2016MS000748</a:t>
            </a:r>
            <a:endParaRPr lang="en-US" altLang="en-US" sz="1000" dirty="0"/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4953000" y="990600"/>
            <a:ext cx="4210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0000FF"/>
                </a:solidFill>
              </a:rPr>
              <a:t>Diverse response of precipitation to the presence </a:t>
            </a:r>
            <a:r>
              <a:rPr lang="en-US" altLang="en-US" sz="1400" b="1">
                <a:solidFill>
                  <a:srgbClr val="0000FF"/>
                </a:solidFill>
              </a:rPr>
              <a:t>of </a:t>
            </a:r>
            <a:r>
              <a:rPr lang="en-US" altLang="en-US" sz="1400" b="1" smtClean="0">
                <a:solidFill>
                  <a:srgbClr val="0000FF"/>
                </a:solidFill>
              </a:rPr>
              <a:t>a tropical </a:t>
            </a:r>
            <a:r>
              <a:rPr lang="en-US" altLang="en-US" sz="1400" b="1" dirty="0">
                <a:solidFill>
                  <a:srgbClr val="0000FF"/>
                </a:solidFill>
              </a:rPr>
              <a:t>continent in 14 global models</a:t>
            </a:r>
            <a:endParaRPr lang="en-US" altLang="en-US" sz="1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1434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524000"/>
            <a:ext cx="4078288" cy="463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27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70D31F-DE3D-4B34-9FB0-818DA00428D6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6602DB-6E20-4392-A4A3-5D7CF763D2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34EA20-02E1-40EB-9A78-1B26E0024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Slide-TRACMIP</Template>
  <TotalTime>69</TotalTime>
  <Words>236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Dorsey, Kathryn S</dc:creator>
  <cp:lastModifiedBy>Dorsey, Kathryn S</cp:lastModifiedBy>
  <cp:revision>8</cp:revision>
  <cp:lastPrinted>2011-05-11T17:30:12Z</cp:lastPrinted>
  <dcterms:created xsi:type="dcterms:W3CDTF">2017-02-01T17:51:59Z</dcterms:created>
  <dcterms:modified xsi:type="dcterms:W3CDTF">2017-02-02T18:49:15Z</dcterms:modified>
</cp:coreProperties>
</file>