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senmay, Ryan L" initials="RRL" lastIdx="1" clrIdx="0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  <p:cmAuthor id="2" name="Zimmerschied, Maura K" initials="ZMK" lastIdx="3" clrIdx="1">
    <p:extLst>
      <p:ext uri="{19B8F6BF-5375-455C-9EA6-DF929625EA0E}">
        <p15:presenceInfo xmlns:p15="http://schemas.microsoft.com/office/powerpoint/2012/main" userId="S::maura.zimmerschied@pnnl.gov::90f43cb7-52e8-4378-b8bc-3330c6e8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2E19B9-CB3B-49A6-8908-8181523CBA46}" v="12" dt="2019-12-07T01:06:41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4" autoAdjust="0"/>
    <p:restoredTop sz="94625" autoAdjust="0"/>
  </p:normalViewPr>
  <p:slideViewPr>
    <p:cSldViewPr>
      <p:cViewPr varScale="1">
        <p:scale>
          <a:sx n="80" d="100"/>
          <a:sy n="80" d="100"/>
        </p:scale>
        <p:origin x="108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08934" y="1159112"/>
            <a:ext cx="4310668" cy="569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Calibrate a new version of the </a:t>
            </a:r>
            <a:r>
              <a:rPr lang="en-US" sz="1400">
                <a:solidFill>
                  <a:prstClr val="black"/>
                </a:solidFill>
              </a:rPr>
              <a:t>reduced complexity </a:t>
            </a:r>
            <a:r>
              <a:rPr lang="en-US" sz="1400" dirty="0">
                <a:solidFill>
                  <a:prstClr val="black"/>
                </a:solidFill>
              </a:rPr>
              <a:t>Earth system model, Hector, that includes a sea-level component (BRICK) with thermal expansion, polar land ice, and glacier contributions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Apply the model to analyze parametric uncertainties surrounding extreme future temperature and sea-level rise (SLR) projections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Perform a Bayesian model calibration (adaptive Markov chain Monte Carlo [MCMC]) to estimate 39 model parameters with prescribed RCP8.5 radiative forcing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probabilistic projections of global temperature and SLR for different combinations of observational constraints from the atmosphere, ocean, and land ice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Different combinations of observational constraints can yield similar temperatures but drastically different SLR projections, particularly for extreme scenarios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Results pave the way for new techniques linking global climate uncertainties with local-scale flood risk analysis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8934" y="112713"/>
            <a:ext cx="87797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/>
              <a:t>Probabilistic Projections of Sea-Level Rise and Global Mean Temperature using Hector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79110" y="6201737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Vega‐Westhoff B, RL Sriver, CA Hartin, TE Wong, and K Keller. 2019. “Impacts of Observational Constraints Related to Sea Level on Estimates of Climate Sensitivity.”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Earth’s Future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7(6), 677–690. DOI: 10.1029/2018EF001082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55670" y="4792208"/>
            <a:ext cx="44330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Year 2100 projections of global surface temperature (bottom left) and global sea-level rise (top right), using different combinations of observations constraints from the atmosphere (T), ocean (OHC), and sea-level rise contributors (TE, GIC, GIS, AIS). Note the change in SLR projections based on different observational constraints.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4F3E1D-C95E-476F-8B8B-A2F2D8318B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88" r="66015" b="66720"/>
          <a:stretch/>
        </p:blipFill>
        <p:spPr>
          <a:xfrm>
            <a:off x="4361207" y="2588313"/>
            <a:ext cx="2399320" cy="21527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8147AF-B4B5-44E8-817F-1C696D524E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660" t="3233" b="66553"/>
          <a:stretch/>
        </p:blipFill>
        <p:spPr>
          <a:xfrm>
            <a:off x="6635746" y="1019294"/>
            <a:ext cx="2276367" cy="2194448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3E82ACC-4571-4B5F-869A-1B12A499967D}"/>
              </a:ext>
            </a:extLst>
          </p:cNvPr>
          <p:cNvGrpSpPr/>
          <p:nvPr/>
        </p:nvGrpSpPr>
        <p:grpSpPr>
          <a:xfrm>
            <a:off x="6907288" y="3352800"/>
            <a:ext cx="1858063" cy="1142996"/>
            <a:chOff x="6879275" y="3490741"/>
            <a:chExt cx="1858063" cy="114299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73E4FDC-B418-485B-8E67-B5AC4E5CDA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51630" t="71481" r="17029" b="9241"/>
            <a:stretch/>
          </p:blipFill>
          <p:spPr>
            <a:xfrm>
              <a:off x="6879275" y="3490741"/>
              <a:ext cx="1858063" cy="11429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DB68D13-96D8-4D8F-89FA-F6D252CB54AE}"/>
                </a:ext>
              </a:extLst>
            </p:cNvPr>
            <p:cNvSpPr/>
            <p:nvPr/>
          </p:nvSpPr>
          <p:spPr>
            <a:xfrm>
              <a:off x="7319865" y="3722345"/>
              <a:ext cx="1381226" cy="8046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59F2210-AC71-4B55-A385-B4D2C8DBF1D1}"/>
                </a:ext>
              </a:extLst>
            </p:cNvPr>
            <p:cNvSpPr txBox="1"/>
            <p:nvPr/>
          </p:nvSpPr>
          <p:spPr>
            <a:xfrm>
              <a:off x="7376461" y="3725976"/>
              <a:ext cx="10718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Temp plus SLR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E474AB5-E4FE-42B2-80F2-5C8B28FA7679}"/>
                </a:ext>
              </a:extLst>
            </p:cNvPr>
            <p:cNvSpPr txBox="1"/>
            <p:nvPr/>
          </p:nvSpPr>
          <p:spPr>
            <a:xfrm>
              <a:off x="7367225" y="4002975"/>
              <a:ext cx="12865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Temperature only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9D5CAD4-D1A9-4C35-91DC-0887893AAC55}"/>
                </a:ext>
              </a:extLst>
            </p:cNvPr>
            <p:cNvSpPr txBox="1"/>
            <p:nvPr/>
          </p:nvSpPr>
          <p:spPr>
            <a:xfrm>
              <a:off x="7389964" y="4285227"/>
              <a:ext cx="1134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Temp plus OHC</a:t>
              </a:r>
            </a:p>
          </p:txBody>
        </p:sp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7A185F09-38F4-4F8B-8704-18C60CEBB24B}"/>
                </a:ext>
              </a:extLst>
            </p:cNvPr>
            <p:cNvSpPr/>
            <p:nvPr/>
          </p:nvSpPr>
          <p:spPr>
            <a:xfrm>
              <a:off x="7283618" y="3755964"/>
              <a:ext cx="92843" cy="24701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ight Brace 15">
              <a:extLst>
                <a:ext uri="{FF2B5EF4-FFF2-40B4-BE49-F238E27FC236}">
                  <a16:creationId xmlns:a16="http://schemas.microsoft.com/office/drawing/2014/main" id="{05190525-9248-48E4-9FF3-6289E54207A3}"/>
                </a:ext>
              </a:extLst>
            </p:cNvPr>
            <p:cNvSpPr/>
            <p:nvPr/>
          </p:nvSpPr>
          <p:spPr>
            <a:xfrm>
              <a:off x="7297124" y="4279974"/>
              <a:ext cx="92843" cy="24701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MSD​-IHESD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400FA70-7E4B-439C-8A31-B92EA47EE8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3f367a74-7294-440b-bcf2-615eafc1d48f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6045</TotalTime>
  <Words>279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Vallario, Bob</cp:lastModifiedBy>
  <cp:revision>13</cp:revision>
  <cp:lastPrinted>2011-05-11T17:30:12Z</cp:lastPrinted>
  <dcterms:created xsi:type="dcterms:W3CDTF">2017-11-02T21:19:41Z</dcterms:created>
  <dcterms:modified xsi:type="dcterms:W3CDTF">2020-01-22T17:24:58Z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