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5"/>
    <p:restoredTop sz="93713"/>
  </p:normalViewPr>
  <p:slideViewPr>
    <p:cSldViewPr snapToGrid="0" snapToObjects="1">
      <p:cViewPr varScale="1">
        <p:scale>
          <a:sx n="35" d="100"/>
          <a:sy n="35" d="100"/>
        </p:scale>
        <p:origin x="11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ensitivities of the hydrologic cycle to model physics, grid resolution, and ocean type in the aquaplanet Community Atmosphere Model"/>
          <p:cNvSpPr txBox="1"/>
          <p:nvPr/>
        </p:nvSpPr>
        <p:spPr>
          <a:xfrm>
            <a:off x="2100301" y="-98859"/>
            <a:ext cx="2018339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584200">
              <a:defRPr sz="4000" b="0"/>
            </a:lvl1pPr>
          </a:lstStyle>
          <a:p>
            <a:r>
              <a:rPr lang="en-US" dirty="0"/>
              <a:t>Characterizing the North American Monsoon in the Community Atmosphere Model: Sensitivity to Resolution and Topography</a:t>
            </a:r>
          </a:p>
        </p:txBody>
      </p:sp>
      <p:sp>
        <p:nvSpPr>
          <p:cNvPr id="120" name="James J. Benedict, Brian Medeiros, Amy C. Clement, Angeline G. Pendergrass: JAMES, 10.1002/2016MS000891"/>
          <p:cNvSpPr txBox="1"/>
          <p:nvPr/>
        </p:nvSpPr>
        <p:spPr>
          <a:xfrm>
            <a:off x="5209076" y="1117774"/>
            <a:ext cx="1396584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584200">
              <a:defRPr sz="2000" b="0" i="1">
                <a:latin typeface="Helvetica Neue Thin"/>
                <a:ea typeface="Helvetica Neue Thin"/>
                <a:cs typeface="Helvetica Neue Thin"/>
                <a:sym typeface="Helvetica Neue Thin"/>
              </a:defRPr>
            </a:pPr>
            <a:r>
              <a:rPr lang="en-US" dirty="0"/>
              <a:t>Arianna M. </a:t>
            </a:r>
            <a:r>
              <a:rPr lang="en-US" dirty="0" err="1"/>
              <a:t>Varuolo</a:t>
            </a:r>
            <a:r>
              <a:rPr lang="en-US" dirty="0"/>
              <a:t>-Clarke, Kevin A. Reed, and Brian Medeiros</a:t>
            </a:r>
            <a:br>
              <a:rPr lang="en-US" dirty="0"/>
            </a:br>
            <a:r>
              <a:rPr lang="en-US" dirty="0"/>
              <a:t>Journal of Climate, https://</a:t>
            </a:r>
            <a:r>
              <a:rPr lang="en-US" dirty="0" err="1"/>
              <a:t>doi.org</a:t>
            </a:r>
            <a:r>
              <a:rPr lang="en-US" dirty="0"/>
              <a:t>/</a:t>
            </a:r>
            <a:r>
              <a:rPr lang="en-US" sz="2000" b="0" i="1" dirty="0">
                <a:sym typeface="Helvetica Neue Thin"/>
              </a:rPr>
              <a:t>10.1175/JCLI-D-18-0567.1 </a:t>
            </a:r>
          </a:p>
        </p:txBody>
      </p:sp>
      <p:sp>
        <p:nvSpPr>
          <p:cNvPr id="121" name="Objective"/>
          <p:cNvSpPr txBox="1"/>
          <p:nvPr/>
        </p:nvSpPr>
        <p:spPr>
          <a:xfrm>
            <a:off x="367287" y="2416763"/>
            <a:ext cx="149239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rPr dirty="0"/>
              <a:t>Objective</a:t>
            </a:r>
          </a:p>
        </p:txBody>
      </p:sp>
      <p:sp>
        <p:nvSpPr>
          <p:cNvPr id="122" name="Explore CESM’s precipitation dependence on physics, resolution, and air-sea coupling."/>
          <p:cNvSpPr txBox="1"/>
          <p:nvPr/>
        </p:nvSpPr>
        <p:spPr>
          <a:xfrm>
            <a:off x="570203" y="3307353"/>
            <a:ext cx="7901444"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defRPr sz="1800" b="0"/>
            </a:lvl1pPr>
          </a:lstStyle>
          <a:p>
            <a:r>
              <a:rPr lang="en-US" sz="2400" dirty="0"/>
              <a:t>Evaluate the roles of horizontal resolution and topography on the North American Monsoon.</a:t>
            </a:r>
            <a:endParaRPr sz="2400" dirty="0"/>
          </a:p>
        </p:txBody>
      </p:sp>
      <p:sp>
        <p:nvSpPr>
          <p:cNvPr id="123" name="Approach"/>
          <p:cNvSpPr txBox="1"/>
          <p:nvPr/>
        </p:nvSpPr>
        <p:spPr>
          <a:xfrm>
            <a:off x="315249" y="4739418"/>
            <a:ext cx="1532471"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t>Approach</a:t>
            </a:r>
          </a:p>
        </p:txBody>
      </p:sp>
      <p:sp>
        <p:nvSpPr>
          <p:cNvPr id="124" name="Use the newly refined aquaplanet capabilities in development version of CESM2.…"/>
          <p:cNvSpPr txBox="1"/>
          <p:nvPr/>
        </p:nvSpPr>
        <p:spPr>
          <a:xfrm>
            <a:off x="532213" y="5476830"/>
            <a:ext cx="9353725"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228600" indent="-228600" algn="l" defTabSz="457200">
              <a:buSzPct val="100000"/>
              <a:buChar char="•"/>
              <a:defRPr sz="1800" b="0"/>
            </a:pPr>
            <a:r>
              <a:rPr lang="en-US" sz="2400" dirty="0"/>
              <a:t>Compare precipitation and circulation of the North American Monsoon in observations to 1° and 0.25° configurations of CAM5. </a:t>
            </a:r>
            <a:endParaRPr sz="2400" dirty="0"/>
          </a:p>
          <a:p>
            <a:pPr marL="228600" indent="-228600" algn="l" defTabSz="457200">
              <a:buSzPct val="100000"/>
              <a:buChar char="•"/>
              <a:defRPr sz="1800" b="0"/>
            </a:pPr>
            <a:r>
              <a:rPr lang="en-US" sz="2400" dirty="0"/>
              <a:t>CAM simulations forced by observed SST, 1979-2005.</a:t>
            </a:r>
          </a:p>
          <a:p>
            <a:pPr marL="228600" indent="-228600" algn="l" defTabSz="457200">
              <a:buSzPct val="100000"/>
              <a:buChar char="•"/>
              <a:defRPr sz="1800" b="0"/>
            </a:pPr>
            <a:r>
              <a:rPr lang="en-US" sz="2400" dirty="0"/>
              <a:t>Analyze regional precipitation timing and intensity.</a:t>
            </a:r>
            <a:endParaRPr sz="2400" dirty="0"/>
          </a:p>
          <a:p>
            <a:pPr marL="228600" indent="-228600" algn="l" defTabSz="457200">
              <a:buSzPct val="100000"/>
              <a:buChar char="•"/>
              <a:defRPr sz="1800" b="0"/>
            </a:pPr>
            <a:r>
              <a:rPr lang="en-US" sz="2400" dirty="0"/>
              <a:t>Apply moist static energy budget analysis to understand dynamics of the monsoon.</a:t>
            </a:r>
          </a:p>
        </p:txBody>
      </p:sp>
      <p:sp>
        <p:nvSpPr>
          <p:cNvPr id="125" name="Impact"/>
          <p:cNvSpPr txBox="1"/>
          <p:nvPr/>
        </p:nvSpPr>
        <p:spPr>
          <a:xfrm>
            <a:off x="315249" y="8075309"/>
            <a:ext cx="1122102"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rPr dirty="0"/>
              <a:t>Impact</a:t>
            </a:r>
          </a:p>
        </p:txBody>
      </p:sp>
      <p:sp>
        <p:nvSpPr>
          <p:cNvPr id="126" name="These results show that the sensitivity to resolution can be as large as that to physics. That sensitivity to resolution, however, is itself dependent on physics!"/>
          <p:cNvSpPr txBox="1"/>
          <p:nvPr/>
        </p:nvSpPr>
        <p:spPr>
          <a:xfrm>
            <a:off x="570203" y="8689358"/>
            <a:ext cx="9353726" cy="4985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228600" indent="-228600" algn="l" defTabSz="584200">
              <a:spcBef>
                <a:spcPts val="3200"/>
              </a:spcBef>
              <a:buSzPct val="100000"/>
              <a:buChar char="•"/>
              <a:defRPr sz="1800" b="0"/>
            </a:pPr>
            <a:r>
              <a:rPr lang="en-US" sz="2400" dirty="0"/>
              <a:t>CAM5 at 1° has some realistic features, but transitions into and out of the monsoon too gradually and does not reach far enough into the southwest USA</a:t>
            </a:r>
            <a:r>
              <a:rPr sz="2400" dirty="0"/>
              <a:t>.</a:t>
            </a:r>
          </a:p>
          <a:p>
            <a:pPr marL="228600" indent="-228600" algn="l" defTabSz="584200">
              <a:spcBef>
                <a:spcPts val="3200"/>
              </a:spcBef>
              <a:buSzPct val="100000"/>
              <a:buChar char="•"/>
              <a:defRPr sz="1800" b="0"/>
            </a:pPr>
            <a:r>
              <a:rPr lang="en-US" sz="2400" dirty="0"/>
              <a:t>CAM5 at 0.25° grid spacing has a better northward extent of the monsoon. There is evidence that this is due to the improved topography, especially of Baja California, allowing channeling of water vapor along the Gulf of California.</a:t>
            </a:r>
          </a:p>
          <a:p>
            <a:pPr marL="228600" indent="-228600" algn="l" defTabSz="584200">
              <a:spcBef>
                <a:spcPts val="3200"/>
              </a:spcBef>
              <a:buSzPct val="100000"/>
              <a:buChar char="•"/>
              <a:defRPr sz="1800" b="0"/>
            </a:pPr>
            <a:r>
              <a:rPr lang="en-US" sz="2400" dirty="0"/>
              <a:t>Even at high-resolution, there are biases in the monsoon rainfall, but this study shows promise for high-resolution climate models to better capture the North American Monsoon, including how it will change in the future.. </a:t>
            </a:r>
            <a:r>
              <a:rPr sz="2400" dirty="0"/>
              <a:t> </a:t>
            </a:r>
          </a:p>
        </p:txBody>
      </p:sp>
      <p:sp>
        <p:nvSpPr>
          <p:cNvPr id="127" name="Time mean zonal mean precipitation and (right column) their differences for subsets of the aquaplanet simulation suite that highlight sensitivities of the choice of model (a, b) ocean type, (c, d) physics, and (e, f) horizontal grid resolution."/>
          <p:cNvSpPr txBox="1"/>
          <p:nvPr/>
        </p:nvSpPr>
        <p:spPr>
          <a:xfrm>
            <a:off x="14653160" y="12519032"/>
            <a:ext cx="645551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1200" b="0">
                <a:solidFill>
                  <a:srgbClr val="027001"/>
                </a:solidFill>
                <a:latin typeface="Helvetica"/>
                <a:ea typeface="Helvetica"/>
                <a:cs typeface="Helvetica"/>
                <a:sym typeface="Helvetica"/>
              </a:defRPr>
            </a:lvl1pPr>
          </a:lstStyle>
          <a:p>
            <a:r>
              <a:rPr lang="en-US" dirty="0"/>
              <a:t>North American Monsoon precipitation (mm/day) averaged over the monsoon season (July-September) for observations (TRMM &amp; GPCP, top), and the 1° and 0.25° CAM5 simulations (bottom). Sea level pressure (red; </a:t>
            </a:r>
            <a:r>
              <a:rPr lang="en-US" dirty="0" err="1"/>
              <a:t>hPa</a:t>
            </a:r>
            <a:r>
              <a:rPr lang="en-US" dirty="0"/>
              <a:t>) and 925-hPa wind (purple; m/s, from MERRA-2 over TRMM) are also shown. The sea level pressure is contoured from 1010 to 1016 </a:t>
            </a:r>
            <a:r>
              <a:rPr lang="en-US" dirty="0" err="1"/>
              <a:t>hPa</a:t>
            </a:r>
            <a:r>
              <a:rPr lang="en-US" dirty="0"/>
              <a:t> by 2 </a:t>
            </a:r>
            <a:r>
              <a:rPr lang="en-US" dirty="0" err="1"/>
              <a:t>hPa</a:t>
            </a:r>
            <a:r>
              <a:rPr lang="en-US" dirty="0"/>
              <a:t>. </a:t>
            </a:r>
          </a:p>
        </p:txBody>
      </p:sp>
      <p:pic>
        <p:nvPicPr>
          <p:cNvPr id="5" name="Picture 4">
            <a:extLst>
              <a:ext uri="{FF2B5EF4-FFF2-40B4-BE49-F238E27FC236}">
                <a16:creationId xmlns:a16="http://schemas.microsoft.com/office/drawing/2014/main" id="{DC0FE7E2-B927-254A-9B72-7AAB5BF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6569" y="2416763"/>
            <a:ext cx="12981807" cy="9227209"/>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961</TotalTime>
  <Words>291</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Helvetica</vt:lpstr>
      <vt:lpstr>Helvetica Neue</vt:lpstr>
      <vt:lpstr>Helvetica Neue Light</vt:lpstr>
      <vt:lpstr>Helvetica Neue Medium</vt:lpstr>
      <vt:lpstr>Helvetica Neue Thin</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Shearer</dc:creator>
  <cp:lastModifiedBy>Stephanie Shearer</cp:lastModifiedBy>
  <cp:revision>9</cp:revision>
  <dcterms:modified xsi:type="dcterms:W3CDTF">2020-03-30T15:13:58Z</dcterms:modified>
</cp:coreProperties>
</file>