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20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5" d="100"/>
          <a:sy n="85" d="100"/>
        </p:scale>
        <p:origin x="-232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DB1BC5-64B7-0F49-AB3A-72B2CE99AF3F}" type="datetimeFigureOut">
              <a:rPr lang="en-US" smtClean="0"/>
              <a:t>6/26/17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B7119-2158-3B47-A987-C42C7F4E5C4C}" type="slidenum">
              <a:rPr lang="en-US" smtClean="0"/>
              <a:t>‹#›</a:t>
            </a:fld>
            <a:endParaRPr lang="en-US"/>
          </a:p>
        </p:txBody>
      </p:sp>
    </p:spTree>
    <p:extLst>
      <p:ext uri="{BB962C8B-B14F-4D97-AF65-F5344CB8AC3E}">
        <p14:creationId xmlns:p14="http://schemas.microsoft.com/office/powerpoint/2010/main" val="1209424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B1BC5-64B7-0F49-AB3A-72B2CE99AF3F}" type="datetimeFigureOut">
              <a:rPr lang="en-US" smtClean="0"/>
              <a:t>6/26/17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B7119-2158-3B47-A987-C42C7F4E5C4C}" type="slidenum">
              <a:rPr lang="en-US" smtClean="0"/>
              <a:t>‹#›</a:t>
            </a:fld>
            <a:endParaRPr lang="en-US"/>
          </a:p>
        </p:txBody>
      </p:sp>
    </p:spTree>
    <p:extLst>
      <p:ext uri="{BB962C8B-B14F-4D97-AF65-F5344CB8AC3E}">
        <p14:creationId xmlns:p14="http://schemas.microsoft.com/office/powerpoint/2010/main" val="1073407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B1BC5-64B7-0F49-AB3A-72B2CE99AF3F}" type="datetimeFigureOut">
              <a:rPr lang="en-US" smtClean="0"/>
              <a:t>6/26/17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B7119-2158-3B47-A987-C42C7F4E5C4C}" type="slidenum">
              <a:rPr lang="en-US" smtClean="0"/>
              <a:t>‹#›</a:t>
            </a:fld>
            <a:endParaRPr lang="en-US"/>
          </a:p>
        </p:txBody>
      </p:sp>
    </p:spTree>
    <p:extLst>
      <p:ext uri="{BB962C8B-B14F-4D97-AF65-F5344CB8AC3E}">
        <p14:creationId xmlns:p14="http://schemas.microsoft.com/office/powerpoint/2010/main" val="1062604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B1BC5-64B7-0F49-AB3A-72B2CE99AF3F}" type="datetimeFigureOut">
              <a:rPr lang="en-US" smtClean="0"/>
              <a:t>6/26/17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B7119-2158-3B47-A987-C42C7F4E5C4C}" type="slidenum">
              <a:rPr lang="en-US" smtClean="0"/>
              <a:t>‹#›</a:t>
            </a:fld>
            <a:endParaRPr lang="en-US"/>
          </a:p>
        </p:txBody>
      </p:sp>
    </p:spTree>
    <p:extLst>
      <p:ext uri="{BB962C8B-B14F-4D97-AF65-F5344CB8AC3E}">
        <p14:creationId xmlns:p14="http://schemas.microsoft.com/office/powerpoint/2010/main" val="2306358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DB1BC5-64B7-0F49-AB3A-72B2CE99AF3F}" type="datetimeFigureOut">
              <a:rPr lang="en-US" smtClean="0"/>
              <a:t>6/26/17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B7119-2158-3B47-A987-C42C7F4E5C4C}" type="slidenum">
              <a:rPr lang="en-US" smtClean="0"/>
              <a:t>‹#›</a:t>
            </a:fld>
            <a:endParaRPr lang="en-US"/>
          </a:p>
        </p:txBody>
      </p:sp>
    </p:spTree>
    <p:extLst>
      <p:ext uri="{BB962C8B-B14F-4D97-AF65-F5344CB8AC3E}">
        <p14:creationId xmlns:p14="http://schemas.microsoft.com/office/powerpoint/2010/main" val="3685154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DB1BC5-64B7-0F49-AB3A-72B2CE99AF3F}" type="datetimeFigureOut">
              <a:rPr lang="en-US" smtClean="0"/>
              <a:t>6/26/17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B7119-2158-3B47-A987-C42C7F4E5C4C}" type="slidenum">
              <a:rPr lang="en-US" smtClean="0"/>
              <a:t>‹#›</a:t>
            </a:fld>
            <a:endParaRPr lang="en-US"/>
          </a:p>
        </p:txBody>
      </p:sp>
    </p:spTree>
    <p:extLst>
      <p:ext uri="{BB962C8B-B14F-4D97-AF65-F5344CB8AC3E}">
        <p14:creationId xmlns:p14="http://schemas.microsoft.com/office/powerpoint/2010/main" val="365595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DB1BC5-64B7-0F49-AB3A-72B2CE99AF3F}" type="datetimeFigureOut">
              <a:rPr lang="en-US" smtClean="0"/>
              <a:t>6/26/17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DB7119-2158-3B47-A987-C42C7F4E5C4C}" type="slidenum">
              <a:rPr lang="en-US" smtClean="0"/>
              <a:t>‹#›</a:t>
            </a:fld>
            <a:endParaRPr lang="en-US"/>
          </a:p>
        </p:txBody>
      </p:sp>
    </p:spTree>
    <p:extLst>
      <p:ext uri="{BB962C8B-B14F-4D97-AF65-F5344CB8AC3E}">
        <p14:creationId xmlns:p14="http://schemas.microsoft.com/office/powerpoint/2010/main" val="2038683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DB1BC5-64B7-0F49-AB3A-72B2CE99AF3F}" type="datetimeFigureOut">
              <a:rPr lang="en-US" smtClean="0"/>
              <a:t>6/26/17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DB7119-2158-3B47-A987-C42C7F4E5C4C}" type="slidenum">
              <a:rPr lang="en-US" smtClean="0"/>
              <a:t>‹#›</a:t>
            </a:fld>
            <a:endParaRPr lang="en-US"/>
          </a:p>
        </p:txBody>
      </p:sp>
    </p:spTree>
    <p:extLst>
      <p:ext uri="{BB962C8B-B14F-4D97-AF65-F5344CB8AC3E}">
        <p14:creationId xmlns:p14="http://schemas.microsoft.com/office/powerpoint/2010/main" val="356475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B1BC5-64B7-0F49-AB3A-72B2CE99AF3F}" type="datetimeFigureOut">
              <a:rPr lang="en-US" smtClean="0"/>
              <a:t>6/26/17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DB7119-2158-3B47-A987-C42C7F4E5C4C}" type="slidenum">
              <a:rPr lang="en-US" smtClean="0"/>
              <a:t>‹#›</a:t>
            </a:fld>
            <a:endParaRPr lang="en-US"/>
          </a:p>
        </p:txBody>
      </p:sp>
    </p:spTree>
    <p:extLst>
      <p:ext uri="{BB962C8B-B14F-4D97-AF65-F5344CB8AC3E}">
        <p14:creationId xmlns:p14="http://schemas.microsoft.com/office/powerpoint/2010/main" val="506788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B1BC5-64B7-0F49-AB3A-72B2CE99AF3F}" type="datetimeFigureOut">
              <a:rPr lang="en-US" smtClean="0"/>
              <a:t>6/26/17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B7119-2158-3B47-A987-C42C7F4E5C4C}" type="slidenum">
              <a:rPr lang="en-US" smtClean="0"/>
              <a:t>‹#›</a:t>
            </a:fld>
            <a:endParaRPr lang="en-US"/>
          </a:p>
        </p:txBody>
      </p:sp>
    </p:spTree>
    <p:extLst>
      <p:ext uri="{BB962C8B-B14F-4D97-AF65-F5344CB8AC3E}">
        <p14:creationId xmlns:p14="http://schemas.microsoft.com/office/powerpoint/2010/main" val="2002733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B1BC5-64B7-0F49-AB3A-72B2CE99AF3F}" type="datetimeFigureOut">
              <a:rPr lang="en-US" smtClean="0"/>
              <a:t>6/26/17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B7119-2158-3B47-A987-C42C7F4E5C4C}" type="slidenum">
              <a:rPr lang="en-US" smtClean="0"/>
              <a:t>‹#›</a:t>
            </a:fld>
            <a:endParaRPr lang="en-US"/>
          </a:p>
        </p:txBody>
      </p:sp>
    </p:spTree>
    <p:extLst>
      <p:ext uri="{BB962C8B-B14F-4D97-AF65-F5344CB8AC3E}">
        <p14:creationId xmlns:p14="http://schemas.microsoft.com/office/powerpoint/2010/main" val="22716877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B1BC5-64B7-0F49-AB3A-72B2CE99AF3F}" type="datetimeFigureOut">
              <a:rPr lang="en-US" smtClean="0"/>
              <a:t>6/26/17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DB7119-2158-3B47-A987-C42C7F4E5C4C}" type="slidenum">
              <a:rPr lang="en-US" smtClean="0"/>
              <a:t>‹#›</a:t>
            </a:fld>
            <a:endParaRPr lang="en-US"/>
          </a:p>
        </p:txBody>
      </p:sp>
    </p:spTree>
    <p:extLst>
      <p:ext uri="{BB962C8B-B14F-4D97-AF65-F5344CB8AC3E}">
        <p14:creationId xmlns:p14="http://schemas.microsoft.com/office/powerpoint/2010/main" val="4284488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dx.doi.org/10.1002/2015JC01155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5481" y="-1737"/>
            <a:ext cx="8223677" cy="592568"/>
          </a:xfrm>
        </p:spPr>
        <p:txBody>
          <a:bodyPr>
            <a:normAutofit fontScale="90000"/>
          </a:bodyPr>
          <a:lstStyle/>
          <a:p>
            <a:r>
              <a:rPr lang="en-US" sz="2600" b="1" dirty="0" smtClean="0"/>
              <a:t>Using an uncertainty-based metric for sea ice model validation</a:t>
            </a:r>
            <a:endParaRPr lang="en-US" sz="2600" b="1" dirty="0"/>
          </a:p>
        </p:txBody>
      </p:sp>
      <p:sp>
        <p:nvSpPr>
          <p:cNvPr id="4" name="Rectangle 4"/>
          <p:cNvSpPr>
            <a:spLocks noChangeArrowheads="1"/>
          </p:cNvSpPr>
          <p:nvPr/>
        </p:nvSpPr>
        <p:spPr bwMode="auto">
          <a:xfrm>
            <a:off x="121645" y="590831"/>
            <a:ext cx="4798698" cy="2137855"/>
          </a:xfrm>
          <a:prstGeom prst="rect">
            <a:avLst/>
          </a:prstGeom>
          <a:noFill/>
          <a:ln w="9525">
            <a:noFill/>
            <a:miter lim="800000"/>
            <a:headEnd/>
            <a:tailEnd/>
          </a:ln>
        </p:spPr>
        <p:txBody>
          <a:bodyPr/>
          <a:lstStyle/>
          <a:p>
            <a:pPr algn="ctr">
              <a:spcBef>
                <a:spcPct val="15000"/>
              </a:spcBef>
              <a:spcAft>
                <a:spcPts val="600"/>
              </a:spcAft>
            </a:pPr>
            <a:r>
              <a:rPr lang="en-US" b="1" dirty="0" smtClean="0"/>
              <a:t>Objective</a:t>
            </a:r>
            <a:endParaRPr lang="en-US" b="1" dirty="0"/>
          </a:p>
          <a:p>
            <a:r>
              <a:rPr lang="en-US" sz="1550" dirty="0" smtClean="0"/>
              <a:t>Validation of sea ice models is challenging because deviations </a:t>
            </a:r>
            <a:r>
              <a:rPr lang="en-US" sz="1550" dirty="0"/>
              <a:t>of model results from observations could originate </a:t>
            </a:r>
            <a:r>
              <a:rPr lang="en-US" sz="1550" dirty="0" smtClean="0"/>
              <a:t>from errors and uncertainties in the observations, </a:t>
            </a:r>
            <a:r>
              <a:rPr lang="en-US" sz="1550" dirty="0"/>
              <a:t>the model, or both. </a:t>
            </a:r>
            <a:r>
              <a:rPr lang="en-US" sz="1550" dirty="0" smtClean="0">
                <a:solidFill>
                  <a:srgbClr val="000000"/>
                </a:solidFill>
              </a:rPr>
              <a:t>A </a:t>
            </a:r>
            <a:r>
              <a:rPr lang="en-US" sz="1550" dirty="0">
                <a:solidFill>
                  <a:srgbClr val="000000"/>
                </a:solidFill>
              </a:rPr>
              <a:t>model configuration can </a:t>
            </a:r>
            <a:r>
              <a:rPr lang="en-US" sz="1550" dirty="0" smtClean="0">
                <a:solidFill>
                  <a:srgbClr val="000000"/>
                </a:solidFill>
              </a:rPr>
              <a:t>perform well for </a:t>
            </a:r>
            <a:r>
              <a:rPr lang="en-US" sz="1550" dirty="0">
                <a:solidFill>
                  <a:srgbClr val="000000"/>
                </a:solidFill>
              </a:rPr>
              <a:t>one simulated sea ice </a:t>
            </a:r>
            <a:r>
              <a:rPr lang="en-US" sz="1550" dirty="0" smtClean="0">
                <a:solidFill>
                  <a:srgbClr val="000000"/>
                </a:solidFill>
              </a:rPr>
              <a:t>quantity, </a:t>
            </a:r>
            <a:r>
              <a:rPr lang="en-US" sz="1550" dirty="0">
                <a:solidFill>
                  <a:srgbClr val="000000"/>
                </a:solidFill>
              </a:rPr>
              <a:t>but </a:t>
            </a:r>
            <a:r>
              <a:rPr lang="en-US" sz="1550" dirty="0" smtClean="0">
                <a:solidFill>
                  <a:srgbClr val="000000"/>
                </a:solidFill>
              </a:rPr>
              <a:t>poorly for other. The objective is to develop a robust probabilistic </a:t>
            </a:r>
            <a:r>
              <a:rPr lang="en-US" sz="1550" dirty="0">
                <a:solidFill>
                  <a:srgbClr val="000000"/>
                </a:solidFill>
              </a:rPr>
              <a:t>approach to the validation </a:t>
            </a:r>
            <a:r>
              <a:rPr lang="en-US" sz="1550" dirty="0" smtClean="0">
                <a:solidFill>
                  <a:srgbClr val="000000"/>
                </a:solidFill>
              </a:rPr>
              <a:t>problem of sea ice models.</a:t>
            </a:r>
            <a:endParaRPr lang="en-US" sz="1550" dirty="0">
              <a:solidFill>
                <a:srgbClr val="000000"/>
              </a:solidFill>
            </a:endParaRPr>
          </a:p>
        </p:txBody>
      </p:sp>
      <p:sp>
        <p:nvSpPr>
          <p:cNvPr id="5" name="Rectangle 3"/>
          <p:cNvSpPr>
            <a:spLocks noChangeArrowheads="1"/>
          </p:cNvSpPr>
          <p:nvPr/>
        </p:nvSpPr>
        <p:spPr bwMode="auto">
          <a:xfrm>
            <a:off x="4978399" y="564808"/>
            <a:ext cx="4071571" cy="3172621"/>
          </a:xfrm>
          <a:prstGeom prst="rect">
            <a:avLst/>
          </a:prstGeom>
          <a:noFill/>
          <a:ln w="9525">
            <a:noFill/>
            <a:miter lim="800000"/>
            <a:headEnd/>
            <a:tailEnd/>
          </a:ln>
        </p:spPr>
        <p:txBody>
          <a:bodyPr/>
          <a:lstStyle/>
          <a:p>
            <a:pPr marL="231775" indent="-231775" algn="ctr">
              <a:spcBef>
                <a:spcPct val="15000"/>
              </a:spcBef>
            </a:pPr>
            <a:r>
              <a:rPr lang="en-US" b="1" dirty="0"/>
              <a:t>Approach</a:t>
            </a:r>
            <a:endParaRPr lang="en-US" b="1" dirty="0" smtClean="0"/>
          </a:p>
          <a:p>
            <a:pPr marL="231775" indent="-231775">
              <a:spcBef>
                <a:spcPct val="15000"/>
              </a:spcBef>
              <a:buFontTx/>
              <a:buChar char="•"/>
            </a:pPr>
            <a:r>
              <a:rPr lang="en-US" sz="1500" dirty="0" smtClean="0"/>
              <a:t>We propose a distance metric that follows a Gamma distribution. The distance measure (</a:t>
            </a:r>
            <a:r>
              <a:rPr lang="en-US" sz="1500" dirty="0" err="1" smtClean="0"/>
              <a:t>D</a:t>
            </a:r>
            <a:r>
              <a:rPr lang="en-US" sz="1500" baseline="-25000" dirty="0" err="1" smtClean="0"/>
              <a:t>n</a:t>
            </a:r>
            <a:r>
              <a:rPr lang="en-US" sz="1500" dirty="0" smtClean="0"/>
              <a:t>) is computed by  summing </a:t>
            </a:r>
            <a:r>
              <a:rPr lang="en-US" sz="1500" dirty="0"/>
              <a:t>the squares of the </a:t>
            </a:r>
            <a:r>
              <a:rPr lang="en-US" sz="1500" dirty="0" smtClean="0"/>
              <a:t>z-scores between </a:t>
            </a:r>
            <a:r>
              <a:rPr lang="en-US" sz="1500" i="1" dirty="0" smtClean="0"/>
              <a:t>n</a:t>
            </a:r>
            <a:r>
              <a:rPr lang="en-US" sz="1500" dirty="0" smtClean="0"/>
              <a:t> observational and model data pairs. </a:t>
            </a:r>
          </a:p>
          <a:p>
            <a:pPr marL="231775" indent="-231775">
              <a:spcBef>
                <a:spcPct val="15000"/>
              </a:spcBef>
              <a:buFontTx/>
              <a:buChar char="•"/>
            </a:pPr>
            <a:r>
              <a:rPr lang="en-US" sz="1500" dirty="0"/>
              <a:t>The scale and shape </a:t>
            </a:r>
            <a:r>
              <a:rPr lang="en-US" sz="1500" dirty="0" smtClean="0"/>
              <a:t>parameters associated with </a:t>
            </a:r>
            <a:r>
              <a:rPr lang="en-US" sz="1500" dirty="0" err="1" smtClean="0"/>
              <a:t>D</a:t>
            </a:r>
            <a:r>
              <a:rPr lang="en-US" sz="1500" baseline="-25000" dirty="0" err="1" smtClean="0"/>
              <a:t>n</a:t>
            </a:r>
            <a:r>
              <a:rPr lang="en-US" sz="1500" dirty="0" smtClean="0"/>
              <a:t>, are computed from model and observational data, and their associated uncertainties. The level of agreement between model and observations is given by the </a:t>
            </a:r>
            <a:r>
              <a:rPr lang="en-US" sz="1500" dirty="0" err="1" smtClean="0"/>
              <a:t>quantile</a:t>
            </a:r>
            <a:r>
              <a:rPr lang="en-US" sz="1500" dirty="0" smtClean="0"/>
              <a:t> of </a:t>
            </a:r>
            <a:r>
              <a:rPr lang="en-US" sz="1500" dirty="0" err="1" smtClean="0"/>
              <a:t>D</a:t>
            </a:r>
            <a:r>
              <a:rPr lang="en-US" sz="1500" baseline="-25000" dirty="0" err="1" smtClean="0"/>
              <a:t>n</a:t>
            </a:r>
            <a:r>
              <a:rPr lang="en-US" sz="1500" dirty="0" smtClean="0"/>
              <a:t> in the estimated distribution: Low values indicate good matches.</a:t>
            </a:r>
          </a:p>
        </p:txBody>
      </p:sp>
      <p:sp>
        <p:nvSpPr>
          <p:cNvPr id="6" name="TextBox 24"/>
          <p:cNvSpPr txBox="1">
            <a:spLocks noChangeArrowheads="1"/>
          </p:cNvSpPr>
          <p:nvPr/>
        </p:nvSpPr>
        <p:spPr bwMode="auto">
          <a:xfrm>
            <a:off x="5199759" y="3908428"/>
            <a:ext cx="3850211" cy="2246769"/>
          </a:xfrm>
          <a:prstGeom prst="rect">
            <a:avLst/>
          </a:prstGeom>
          <a:noFill/>
          <a:ln w="9525">
            <a:noFill/>
            <a:miter lim="800000"/>
            <a:headEnd/>
            <a:tailEnd/>
          </a:ln>
        </p:spPr>
        <p:txBody>
          <a:bodyPr wrap="square">
            <a:spAutoFit/>
          </a:bodyPr>
          <a:lstStyle/>
          <a:p>
            <a:pPr algn="ctr"/>
            <a:r>
              <a:rPr lang="en-US" sz="2000" b="1" dirty="0" smtClean="0"/>
              <a:t>Impact</a:t>
            </a:r>
          </a:p>
          <a:p>
            <a:r>
              <a:rPr lang="en-US" sz="1500" dirty="0" smtClean="0"/>
              <a:t>We developed an objective distance metric that allows incorporation of model and observational uncertainties in validation assessments. The metric can also be used to evaluate multiple variables. We identified the model configurations in Los Alamos Sea Ice model that produce optimized agreements for thickness and concentrations.</a:t>
            </a:r>
            <a:endParaRPr lang="en-US" sz="1500" b="1" dirty="0"/>
          </a:p>
        </p:txBody>
      </p:sp>
      <p:sp>
        <p:nvSpPr>
          <p:cNvPr id="15" name="TextBox 14"/>
          <p:cNvSpPr txBox="1"/>
          <p:nvPr/>
        </p:nvSpPr>
        <p:spPr>
          <a:xfrm>
            <a:off x="186960" y="6441369"/>
            <a:ext cx="8793352" cy="338554"/>
          </a:xfrm>
          <a:prstGeom prst="rect">
            <a:avLst/>
          </a:prstGeom>
          <a:noFill/>
          <a:ln w="19050">
            <a:solidFill>
              <a:schemeClr val="tx1"/>
            </a:solidFill>
          </a:ln>
        </p:spPr>
        <p:txBody>
          <a:bodyPr wrap="square" tIns="0" bIns="0" rtlCol="0">
            <a:spAutoFit/>
          </a:bodyPr>
          <a:lstStyle/>
          <a:p>
            <a:r>
              <a:rPr lang="en-US" sz="1100" i="1" dirty="0"/>
              <a:t>Urrego-Blanco, J. R., E. C. </a:t>
            </a:r>
            <a:r>
              <a:rPr lang="en-US" sz="1100" i="1" dirty="0" err="1" smtClean="0"/>
              <a:t>Hunke</a:t>
            </a:r>
            <a:r>
              <a:rPr lang="en-US" sz="1100" i="1" dirty="0" smtClean="0"/>
              <a:t>, N</a:t>
            </a:r>
            <a:r>
              <a:rPr lang="en-US" sz="1100" i="1" dirty="0"/>
              <a:t>. M. Urban, </a:t>
            </a:r>
            <a:r>
              <a:rPr lang="en-US" sz="1100" i="1" dirty="0" smtClean="0"/>
              <a:t>N</a:t>
            </a:r>
            <a:r>
              <a:rPr lang="en-US" sz="1100" i="1" dirty="0"/>
              <a:t>. </a:t>
            </a:r>
            <a:r>
              <a:rPr lang="en-US" sz="1100" i="1" dirty="0" smtClean="0"/>
              <a:t>Jeffery, </a:t>
            </a:r>
            <a:r>
              <a:rPr lang="en-US" sz="1100" i="1" dirty="0"/>
              <a:t>A. K. Turner</a:t>
            </a:r>
            <a:r>
              <a:rPr lang="en-US" sz="1100" i="1" dirty="0" smtClean="0"/>
              <a:t>, J.R. </a:t>
            </a:r>
            <a:r>
              <a:rPr lang="en-US" sz="1100" i="1" dirty="0" err="1" smtClean="0"/>
              <a:t>Langenbrunner</a:t>
            </a:r>
            <a:r>
              <a:rPr lang="en-US" sz="1100" i="1" dirty="0" smtClean="0"/>
              <a:t>, and J. Booker (2017), Validation of sea ice models using an uncertainty-based distance metric for multiple model variables, </a:t>
            </a:r>
            <a:r>
              <a:rPr lang="en-US" sz="1100" i="1" dirty="0"/>
              <a:t>J. </a:t>
            </a:r>
            <a:r>
              <a:rPr lang="en-US" sz="1100" i="1" dirty="0" err="1"/>
              <a:t>Geophys</a:t>
            </a:r>
            <a:r>
              <a:rPr lang="en-US" sz="1100" i="1" dirty="0"/>
              <a:t>. Res. Oceans, </a:t>
            </a:r>
            <a:r>
              <a:rPr lang="en-US" sz="1100" i="1" dirty="0" smtClean="0"/>
              <a:t>122, 2923–2944, </a:t>
            </a:r>
            <a:r>
              <a:rPr lang="en-US" sz="1100" i="1" dirty="0"/>
              <a:t>doi:</a:t>
            </a:r>
            <a:r>
              <a:rPr lang="en-US" sz="1100" i="1" dirty="0">
                <a:hlinkClick r:id="rId2" tooltip="Link to external resource: 10.1002/2015JC011558"/>
              </a:rPr>
              <a:t>10.1002/</a:t>
            </a:r>
            <a:r>
              <a:rPr lang="en-US" sz="1100" i="1" dirty="0" smtClean="0">
                <a:hlinkClick r:id="rId2" tooltip="Link to external resource: 10.1002/2015JC011558"/>
              </a:rPr>
              <a:t>2016JC012602</a:t>
            </a:r>
            <a:r>
              <a:rPr lang="en-US" sz="1100" i="1" dirty="0" smtClean="0"/>
              <a:t>.</a:t>
            </a:r>
            <a:endParaRPr lang="en-US" sz="1100" dirty="0"/>
          </a:p>
        </p:txBody>
      </p:sp>
      <p:grpSp>
        <p:nvGrpSpPr>
          <p:cNvPr id="25" name="Group 24"/>
          <p:cNvGrpSpPr/>
          <p:nvPr/>
        </p:nvGrpSpPr>
        <p:grpSpPr>
          <a:xfrm>
            <a:off x="-32143" y="3220047"/>
            <a:ext cx="5237763" cy="2889861"/>
            <a:chOff x="16408" y="3477648"/>
            <a:chExt cx="5590032" cy="2889861"/>
          </a:xfrm>
        </p:grpSpPr>
        <p:grpSp>
          <p:nvGrpSpPr>
            <p:cNvPr id="23" name="Group 22"/>
            <p:cNvGrpSpPr/>
            <p:nvPr/>
          </p:nvGrpSpPr>
          <p:grpSpPr>
            <a:xfrm>
              <a:off x="25048" y="3478902"/>
              <a:ext cx="5581392" cy="2888607"/>
              <a:chOff x="25048" y="3295707"/>
              <a:chExt cx="5581392" cy="2888607"/>
            </a:xfrm>
          </p:grpSpPr>
          <p:grpSp>
            <p:nvGrpSpPr>
              <p:cNvPr id="22" name="Group 21"/>
              <p:cNvGrpSpPr/>
              <p:nvPr/>
            </p:nvGrpSpPr>
            <p:grpSpPr>
              <a:xfrm>
                <a:off x="2759608" y="3295707"/>
                <a:ext cx="2846832" cy="2653212"/>
                <a:chOff x="2759608" y="3687609"/>
                <a:chExt cx="2846832" cy="2653212"/>
              </a:xfrm>
            </p:grpSpPr>
            <p:pic>
              <p:nvPicPr>
                <p:cNvPr id="18" name="Picture 17" descr="Screen Shot 2017-06-26 at 10.29.28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7529" y="5469093"/>
                  <a:ext cx="1743456" cy="871728"/>
                </a:xfrm>
                <a:prstGeom prst="rect">
                  <a:avLst/>
                </a:prstGeom>
              </p:spPr>
            </p:pic>
            <p:pic>
              <p:nvPicPr>
                <p:cNvPr id="19" name="Picture 18" descr="Screen Shot 2017-06-26 at 10.29.01 A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59608" y="3687609"/>
                  <a:ext cx="2846832" cy="1810512"/>
                </a:xfrm>
                <a:prstGeom prst="rect">
                  <a:avLst/>
                </a:prstGeom>
              </p:spPr>
            </p:pic>
          </p:grpSp>
          <p:sp>
            <p:nvSpPr>
              <p:cNvPr id="21" name="TextBox 20"/>
              <p:cNvSpPr txBox="1"/>
              <p:nvPr/>
            </p:nvSpPr>
            <p:spPr>
              <a:xfrm>
                <a:off x="25048" y="5907315"/>
                <a:ext cx="5469120" cy="276999"/>
              </a:xfrm>
              <a:prstGeom prst="rect">
                <a:avLst/>
              </a:prstGeom>
              <a:noFill/>
            </p:spPr>
            <p:txBody>
              <a:bodyPr wrap="square" rtlCol="0">
                <a:spAutoFit/>
              </a:bodyPr>
              <a:lstStyle/>
              <a:p>
                <a:r>
                  <a:rPr lang="en-US" sz="1200" dirty="0" smtClean="0">
                    <a:solidFill>
                      <a:srgbClr val="C820B1"/>
                    </a:solidFill>
                  </a:rPr>
                  <a:t>Distance metric combines multi-variable uncertainties from model and observations</a:t>
                </a:r>
                <a:endParaRPr lang="en-US" sz="1200" dirty="0">
                  <a:solidFill>
                    <a:srgbClr val="C820B1"/>
                  </a:solidFill>
                </a:endParaRPr>
              </a:p>
            </p:txBody>
          </p:sp>
        </p:grpSp>
        <p:pic>
          <p:nvPicPr>
            <p:cNvPr id="24" name="Picture 23" descr="Screen Shot 2017-06-26 at 10.34.46 A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408" y="3477648"/>
              <a:ext cx="2743200" cy="2627376"/>
            </a:xfrm>
            <a:prstGeom prst="rect">
              <a:avLst/>
            </a:prstGeom>
          </p:spPr>
        </p:pic>
      </p:grpSp>
    </p:spTree>
    <p:extLst>
      <p:ext uri="{BB962C8B-B14F-4D97-AF65-F5344CB8AC3E}">
        <p14:creationId xmlns:p14="http://schemas.microsoft.com/office/powerpoint/2010/main" val="215718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224</TotalTime>
  <Words>304</Words>
  <Application>Microsoft Macintosh PowerPoint</Application>
  <PresentationFormat>On-screen Show (4:3)</PresentationFormat>
  <Paragraphs>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Using an uncertainty-based metric for sea ice model validation</vt:lpstr>
    </vt:vector>
  </TitlesOfParts>
  <Company>LANL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Quantifying uncertainty and sensitivity in sea ice models</dc:title>
  <dc:creator>Jorge Urrego Blanco</dc:creator>
  <cp:lastModifiedBy>Jorge Urrego Blanco</cp:lastModifiedBy>
  <cp:revision>69</cp:revision>
  <dcterms:created xsi:type="dcterms:W3CDTF">2016-06-13T15:49:38Z</dcterms:created>
  <dcterms:modified xsi:type="dcterms:W3CDTF">2017-06-26T16:59:22Z</dcterms:modified>
</cp:coreProperties>
</file>