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2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Extreme </a:t>
            </a:r>
            <a:r>
              <a:rPr lang="en-US" sz="2000" b="1" dirty="0"/>
              <a:t>weather and climate events with ecological </a:t>
            </a:r>
            <a:r>
              <a:rPr lang="en-US" sz="2000" b="1" dirty="0" smtClean="0"/>
              <a:t>relevance</a:t>
            </a:r>
            <a:endParaRPr lang="en-US" sz="2000" dirty="0"/>
          </a:p>
          <a:p>
            <a:pPr algn="ctr"/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6096000"/>
            <a:ext cx="7010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 err="1" smtClean="0"/>
              <a:t>Ummenhofer</a:t>
            </a:r>
            <a:r>
              <a:rPr lang="en-US" sz="1000" dirty="0"/>
              <a:t>, C.C., and </a:t>
            </a:r>
            <a:r>
              <a:rPr lang="en-US" sz="1000" b="1" dirty="0"/>
              <a:t>G.A. Meehl</a:t>
            </a:r>
            <a:r>
              <a:rPr lang="en-US" sz="1000" dirty="0"/>
              <a:t>, 2016:  Extreme weather and climate events with ecological relevance:  a review.  </a:t>
            </a:r>
            <a:r>
              <a:rPr lang="en-US" sz="1000" i="1" dirty="0"/>
              <a:t>Philosophical Transactions of the Royal Society of London B, </a:t>
            </a:r>
            <a:r>
              <a:rPr lang="en-US" sz="1000" b="1" dirty="0"/>
              <a:t>372</a:t>
            </a:r>
            <a:r>
              <a:rPr lang="en-US" sz="1000" dirty="0"/>
              <a:t>, 20 160 135, http://dx.doi.org/10.1098/restb.2016.0135. </a:t>
            </a:r>
          </a:p>
          <a:p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5" y="2706469"/>
            <a:ext cx="449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Research: </a:t>
            </a:r>
          </a:p>
          <a:p>
            <a:r>
              <a:rPr lang="en-US" dirty="0" smtClean="0"/>
              <a:t>--There is robust </a:t>
            </a:r>
            <a:r>
              <a:rPr lang="en-US" dirty="0"/>
              <a:t>evidence </a:t>
            </a:r>
            <a:r>
              <a:rPr lang="en-US" dirty="0" smtClean="0"/>
              <a:t>that </a:t>
            </a:r>
            <a:r>
              <a:rPr lang="en-US" dirty="0"/>
              <a:t>certain extreme weather and climate events, especially daily temperature and precipitation extremes, have changed with regards to intensity and frequency over recent </a:t>
            </a:r>
            <a:r>
              <a:rPr lang="en-US" dirty="0" smtClean="0"/>
              <a:t>decades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--</a:t>
            </a:r>
            <a:r>
              <a:rPr lang="en-US" dirty="0"/>
              <a:t> </a:t>
            </a:r>
            <a:r>
              <a:rPr lang="en-US" dirty="0" smtClean="0"/>
              <a:t>Improvements are needed </a:t>
            </a:r>
            <a:r>
              <a:rPr lang="en-US" dirty="0"/>
              <a:t>in the observational network, both for physical </a:t>
            </a:r>
            <a:r>
              <a:rPr lang="en-US" dirty="0" smtClean="0"/>
              <a:t> earth  </a:t>
            </a:r>
            <a:r>
              <a:rPr lang="en-US" dirty="0"/>
              <a:t>system parameters and even more so for long-term ecological monitoring, </a:t>
            </a:r>
            <a:r>
              <a:rPr lang="en-US" dirty="0" smtClean="0"/>
              <a:t>to improve understanding  of bio-physical </a:t>
            </a:r>
            <a:r>
              <a:rPr lang="en-US" dirty="0"/>
              <a:t>interactions across a range of scales</a:t>
            </a:r>
            <a:r>
              <a:rPr lang="en-US" dirty="0" smtClean="0"/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3510171"/>
            <a:ext cx="47910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0070C0"/>
                </a:solidFill>
              </a:rPr>
              <a:t>Spatial </a:t>
            </a:r>
            <a:r>
              <a:rPr lang="en-US" sz="1050" b="1" dirty="0">
                <a:solidFill>
                  <a:srgbClr val="0070C0"/>
                </a:solidFill>
              </a:rPr>
              <a:t>and temporal scales of typical ECEs and scales of biological systems </a:t>
            </a:r>
            <a:r>
              <a:rPr lang="en-US" sz="1050" b="1" dirty="0" smtClean="0">
                <a:solidFill>
                  <a:srgbClr val="0070C0"/>
                </a:solidFill>
              </a:rPr>
              <a:t>(shaded </a:t>
            </a:r>
            <a:r>
              <a:rPr lang="en-US" sz="1050" b="1" dirty="0">
                <a:solidFill>
                  <a:srgbClr val="0070C0"/>
                </a:solidFill>
              </a:rPr>
              <a:t>grey). Individuals, populations and ecosystems within these respond to</a:t>
            </a:r>
          </a:p>
          <a:p>
            <a:r>
              <a:rPr lang="en-US" sz="1050" b="1" dirty="0">
                <a:solidFill>
                  <a:srgbClr val="0070C0"/>
                </a:solidFill>
              </a:rPr>
              <a:t>environmental stressors. Red (blue) labels indicate an increase (decrease) in the frequency or intensity of the event, with bold font reflecting confidence in the</a:t>
            </a:r>
          </a:p>
          <a:p>
            <a:r>
              <a:rPr lang="en-US" sz="1050" b="1" dirty="0">
                <a:solidFill>
                  <a:srgbClr val="0070C0"/>
                </a:solidFill>
              </a:rPr>
              <a:t>change</a:t>
            </a:r>
            <a:r>
              <a:rPr lang="en-US" sz="1050" b="1" dirty="0" smtClean="0">
                <a:solidFill>
                  <a:srgbClr val="0070C0"/>
                </a:solidFill>
              </a:rPr>
              <a:t>. </a:t>
            </a:r>
            <a:r>
              <a:rPr lang="en-US" sz="1050" b="1" dirty="0">
                <a:solidFill>
                  <a:srgbClr val="0070C0"/>
                </a:solidFill>
              </a:rPr>
              <a:t>ECEs are likely to affect biological systems at all temporal and spatial scales located to the left and below </a:t>
            </a:r>
            <a:r>
              <a:rPr lang="en-US" sz="1050" b="1" dirty="0" smtClean="0">
                <a:solidFill>
                  <a:srgbClr val="0070C0"/>
                </a:solidFill>
              </a:rPr>
              <a:t>the specific </a:t>
            </a:r>
            <a:r>
              <a:rPr lang="en-US" sz="1050" b="1" dirty="0">
                <a:solidFill>
                  <a:srgbClr val="0070C0"/>
                </a:solidFill>
              </a:rPr>
              <a:t>ECE position in the figure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67200" y="4554141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Impact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New </a:t>
            </a:r>
            <a:r>
              <a:rPr lang="en-US" dirty="0"/>
              <a:t>opportunities for assessing how ECEs modulate ecosystem structure and functioning </a:t>
            </a:r>
            <a:r>
              <a:rPr lang="en-US" dirty="0" smtClean="0"/>
              <a:t> arise </a:t>
            </a:r>
            <a:r>
              <a:rPr lang="en-US" dirty="0"/>
              <a:t>from better scientific understanding of ECEs coupled with technological advances in </a:t>
            </a:r>
            <a:r>
              <a:rPr lang="en-US" dirty="0" smtClean="0"/>
              <a:t>modeling, observing </a:t>
            </a:r>
            <a:r>
              <a:rPr lang="en-US" dirty="0"/>
              <a:t>systems and instrumentation.</a:t>
            </a:r>
          </a:p>
          <a:p>
            <a:r>
              <a:rPr lang="en-US" sz="1200" dirty="0" smtClean="0"/>
              <a:t>			</a:t>
            </a:r>
            <a:endParaRPr lang="en-US" sz="1200" dirty="0"/>
          </a:p>
          <a:p>
            <a:r>
              <a:rPr lang="en-US" sz="1200" u="sng" dirty="0" smtClean="0">
                <a:solidFill>
                  <a:srgbClr val="000000"/>
                </a:solidFill>
              </a:rPr>
              <a:t> </a:t>
            </a:r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140" y="390816"/>
            <a:ext cx="4665060" cy="3114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0" y="559475"/>
            <a:ext cx="4724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Earth </a:t>
            </a:r>
            <a:r>
              <a:rPr lang="en-US" dirty="0"/>
              <a:t>System Models that simulate biogeochemical cycles and interactions with the biosphere at increasing </a:t>
            </a:r>
            <a:r>
              <a:rPr lang="en-US" dirty="0" smtClean="0"/>
              <a:t>complexity make </a:t>
            </a:r>
            <a:r>
              <a:rPr lang="en-US" dirty="0"/>
              <a:t>it possible to develop a mechanistic understanding of how </a:t>
            </a:r>
            <a:r>
              <a:rPr lang="en-US" b="1" dirty="0" smtClean="0"/>
              <a:t>extreme climate events (ECEs) </a:t>
            </a:r>
            <a:r>
              <a:rPr lang="en-US" dirty="0" smtClean="0"/>
              <a:t>affect </a:t>
            </a:r>
            <a:r>
              <a:rPr lang="en-US" dirty="0"/>
              <a:t>biological processes, ecosystem functioning and adaptation capabilities. 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13656</TotalTime>
  <Words>279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Rod</vt:lpstr>
      <vt:lpstr>Office Theme</vt:lpstr>
      <vt:lpstr>PowerPoint Presentation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124</cp:revision>
  <dcterms:created xsi:type="dcterms:W3CDTF">2016-01-21T12:20:43Z</dcterms:created>
  <dcterms:modified xsi:type="dcterms:W3CDTF">2017-09-07T16:02:47Z</dcterms:modified>
</cp:coreProperties>
</file>