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021" autoAdjust="0"/>
  </p:normalViewPr>
  <p:slideViewPr>
    <p:cSldViewPr>
      <p:cViewPr varScale="1">
        <p:scale>
          <a:sx n="142" d="100"/>
          <a:sy n="142" d="100"/>
        </p:scale>
        <p:origin x="2376" y="1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7/21/20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7/21/20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7/21/20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7/21/20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7/21/20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7/21/20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7/21/20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7/21/20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7/21/20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7/21/20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7/21/20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7/21/20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7/21/20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ogle.com/url?q=https%3A%2F%2Fjournals.ametsoc.org%2Fjcli%2Farticle%2Fdoi%2F10.1175%2FJCLI-D-19-0956.1%2F348564%2FRepresentation-of-Modes-of-Variability-in-6-U-S&amp;sa=D&amp;sntz=1&amp;usg=AFQjCNH4SlwYJWlWQCd9dB3f89ngx3amyA"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0" y="300335"/>
            <a:ext cx="9144000" cy="461665"/>
          </a:xfrm>
          <a:prstGeom prst="rect">
            <a:avLst/>
          </a:prstGeom>
          <a:noFill/>
        </p:spPr>
        <p:txBody>
          <a:bodyPr wrap="square">
            <a:spAutoFit/>
          </a:bodyPr>
          <a:lstStyle/>
          <a:p>
            <a:r>
              <a:rPr lang="en-US" sz="2400" b="1" dirty="0"/>
              <a:t>Representation of Modes of Variability in 6 U.S. Climate Models </a:t>
            </a:r>
          </a:p>
        </p:txBody>
      </p:sp>
      <p:sp>
        <p:nvSpPr>
          <p:cNvPr id="12" name="TextBox 11"/>
          <p:cNvSpPr txBox="1"/>
          <p:nvPr/>
        </p:nvSpPr>
        <p:spPr>
          <a:xfrm>
            <a:off x="104809" y="5867400"/>
            <a:ext cx="6968785"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200" dirty="0" err="1"/>
              <a:t>Orbe</a:t>
            </a:r>
            <a:r>
              <a:rPr lang="en-US" sz="1200" dirty="0"/>
              <a:t>, C., L. V. Roekel, A. </a:t>
            </a:r>
            <a:r>
              <a:rPr lang="en-US" sz="1200" dirty="0" err="1"/>
              <a:t>Adames</a:t>
            </a:r>
            <a:r>
              <a:rPr lang="en-US" sz="1200" dirty="0"/>
              <a:t>, G. </a:t>
            </a:r>
            <a:r>
              <a:rPr lang="en-US" sz="1200" dirty="0" err="1"/>
              <a:t>Danabasoglu</a:t>
            </a:r>
            <a:r>
              <a:rPr lang="en-US" sz="1200" dirty="0"/>
              <a:t>, A. </a:t>
            </a:r>
            <a:r>
              <a:rPr lang="en-US" sz="1200" dirty="0" err="1"/>
              <a:t>Dezfuli</a:t>
            </a:r>
            <a:r>
              <a:rPr lang="en-US" sz="1200" dirty="0"/>
              <a:t>, J. Fasullo, </a:t>
            </a:r>
            <a:r>
              <a:rPr lang="en-US" sz="1200" b="1" u="sng" dirty="0"/>
              <a:t>Peter </a:t>
            </a:r>
            <a:r>
              <a:rPr lang="en-US" sz="1200" b="1" u="sng" dirty="0" err="1"/>
              <a:t>Gleckler</a:t>
            </a:r>
            <a:r>
              <a:rPr lang="en-US" sz="1200" dirty="0"/>
              <a:t>, </a:t>
            </a:r>
            <a:r>
              <a:rPr lang="en-US" sz="1200" b="1" u="sng" dirty="0" err="1"/>
              <a:t>Jiwoo</a:t>
            </a:r>
            <a:r>
              <a:rPr lang="en-US" sz="1200" b="1" u="sng" dirty="0"/>
              <a:t> Lee</a:t>
            </a:r>
            <a:r>
              <a:rPr lang="en-US" sz="1200" dirty="0"/>
              <a:t>, W. Li, L. </a:t>
            </a:r>
            <a:r>
              <a:rPr lang="en-US" sz="1200" dirty="0" err="1"/>
              <a:t>Nazarenko</a:t>
            </a:r>
            <a:r>
              <a:rPr lang="en-US" sz="1200" dirty="0"/>
              <a:t>, G. Schmidt, </a:t>
            </a:r>
            <a:r>
              <a:rPr lang="en-US" sz="1200" b="1" u="sng" dirty="0"/>
              <a:t>Ken Sperber</a:t>
            </a:r>
            <a:r>
              <a:rPr lang="en-US" sz="1200" dirty="0"/>
              <a:t>, M. Zhao, 2020: Representation of Modes of Variability in 6 U.S. Climate Models. </a:t>
            </a:r>
            <a:r>
              <a:rPr lang="en-US" sz="1200" i="1" dirty="0"/>
              <a:t>Journal of Climate</a:t>
            </a:r>
            <a:r>
              <a:rPr lang="en-US" sz="1200" dirty="0"/>
              <a:t>, (in press) </a:t>
            </a:r>
            <a:r>
              <a:rPr lang="en-US" sz="1200" dirty="0">
                <a:hlinkClick r:id="rId3"/>
              </a:rPr>
              <a:t>doi: 10.1175/JCLI-D-19-0956.1</a:t>
            </a:r>
            <a:endParaRPr lang="en-GB" sz="1200" dirty="0">
              <a:latin typeface="Avenir Book" panose="02000503020000020003" pitchFamily="2" charset="0"/>
            </a:endParaRPr>
          </a:p>
        </p:txBody>
      </p:sp>
      <p:sp>
        <p:nvSpPr>
          <p:cNvPr id="11" name="TextBox 10"/>
          <p:cNvSpPr txBox="1"/>
          <p:nvPr/>
        </p:nvSpPr>
        <p:spPr>
          <a:xfrm>
            <a:off x="0" y="948050"/>
            <a:ext cx="4319273" cy="4724370"/>
          </a:xfrm>
          <a:prstGeom prst="rect">
            <a:avLst/>
          </a:prstGeom>
          <a:noFill/>
        </p:spPr>
        <p:txBody>
          <a:bodyPr wrap="square" rtlCol="0">
            <a:spAutoFit/>
          </a:bodyPr>
          <a:lstStyle/>
          <a:p>
            <a:r>
              <a:rPr lang="en-US" sz="1600" b="1" dirty="0">
                <a:solidFill>
                  <a:srgbClr val="77933C"/>
                </a:solidFill>
                <a:latin typeface="Avenir Book" panose="02000503020000020003" pitchFamily="2" charset="0"/>
              </a:rPr>
              <a:t>Scientific Achievement</a:t>
            </a:r>
            <a:endParaRPr lang="en-US" sz="1100" dirty="0">
              <a:latin typeface="Avenir Book" panose="02000503020000020003" pitchFamily="2" charset="0"/>
            </a:endParaRPr>
          </a:p>
          <a:p>
            <a:r>
              <a:rPr lang="en-US" sz="1100" dirty="0">
                <a:latin typeface="Avenir Book" panose="02000503020000020003" pitchFamily="2" charset="0"/>
              </a:rPr>
              <a:t>With this multi-agency collaboration effort, we compare the performance of several modes of variability across six US climate modeling groups, with a focus on identifying robust improvements in recent models (including those participating in the Coupled Model </a:t>
            </a:r>
            <a:r>
              <a:rPr lang="en-US" sz="1100" dirty="0" err="1">
                <a:latin typeface="Avenir Book" panose="02000503020000020003" pitchFamily="2" charset="0"/>
              </a:rPr>
              <a:t>Intercomparison</a:t>
            </a:r>
            <a:r>
              <a:rPr lang="en-US" sz="1100" dirty="0">
                <a:latin typeface="Avenir Book" panose="02000503020000020003" pitchFamily="2" charset="0"/>
              </a:rPr>
              <a:t> Project (CMIP) Phase 6) compared to previous versions. </a:t>
            </a:r>
          </a:p>
          <a:p>
            <a:br>
              <a:rPr lang="en-US" sz="1100" dirty="0">
                <a:latin typeface="Avenir Book" panose="02000503020000020003" pitchFamily="2" charset="0"/>
              </a:rPr>
            </a:br>
            <a:r>
              <a:rPr lang="en-US" sz="1600" b="1" dirty="0">
                <a:solidFill>
                  <a:schemeClr val="accent3">
                    <a:lumMod val="75000"/>
                  </a:schemeClr>
                </a:solidFill>
                <a:latin typeface="Avenir Book" panose="02000503020000020003" pitchFamily="2" charset="0"/>
              </a:rPr>
              <a:t>Significance &amp; Impact</a:t>
            </a:r>
          </a:p>
          <a:p>
            <a:r>
              <a:rPr lang="en-US" sz="1100" dirty="0">
                <a:latin typeface="Avenir Book" panose="02000503020000020003" pitchFamily="2" charset="0"/>
              </a:rPr>
              <a:t>We find clear and systematic improvements in the MJO and QBO and in the teleconnection patterns associated with the PDO and ENSO. Some gains arise from better process representation, while others (e.g. the QBO) from higher resolution that allows for a greater range of interactions. Our results demonstrate that the incremental development processes in multiple climate model groups lead to more realistic simulations over time.</a:t>
            </a:r>
          </a:p>
          <a:p>
            <a:endParaRPr lang="en-US" sz="1100" dirty="0">
              <a:latin typeface="Avenir Book" panose="02000503020000020003" pitchFamily="2" charset="0"/>
            </a:endParaRPr>
          </a:p>
          <a:p>
            <a:r>
              <a:rPr lang="en-US" sz="1600" b="1" dirty="0">
                <a:solidFill>
                  <a:srgbClr val="77933C"/>
                </a:solidFill>
                <a:latin typeface="Avenir Book" panose="02000503020000020003" pitchFamily="2" charset="0"/>
              </a:rPr>
              <a:t>Research summary</a:t>
            </a:r>
          </a:p>
          <a:p>
            <a:r>
              <a:rPr lang="en-US" sz="1100" dirty="0">
                <a:latin typeface="Avenir Book" panose="02000503020000020003" pitchFamily="2" charset="0"/>
              </a:rPr>
              <a:t>We examined the representation of various climate modes of variability, such as MJO, ENSO, PDO, QBO, SAM, NAM, NAO, and PNA, in the US climate models those participated CMIP3, 5, and 6. Where feasible, we explore the processes driving these improvements through the use of “intermediary” experiments that utilize model versions between CMIP3/5 and CMIP6 as well as targeted sensitivity experiments in which individual modeling parameters are altered.</a:t>
            </a:r>
          </a:p>
        </p:txBody>
      </p:sp>
      <p:pic>
        <p:nvPicPr>
          <p:cNvPr id="6" name="Picture 5" descr="A drawing of a face&#10;&#10;Description automatically generated">
            <a:extLst>
              <a:ext uri="{FF2B5EF4-FFF2-40B4-BE49-F238E27FC236}">
                <a16:creationId xmlns:a16="http://schemas.microsoft.com/office/drawing/2014/main" id="{7113E2AF-5419-E14E-A63F-296EA77810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14963" y="5879382"/>
            <a:ext cx="1824228" cy="607064"/>
          </a:xfrm>
          <a:prstGeom prst="rect">
            <a:avLst/>
          </a:prstGeom>
        </p:spPr>
      </p:pic>
      <p:grpSp>
        <p:nvGrpSpPr>
          <p:cNvPr id="17" name="Group 16">
            <a:extLst>
              <a:ext uri="{FF2B5EF4-FFF2-40B4-BE49-F238E27FC236}">
                <a16:creationId xmlns:a16="http://schemas.microsoft.com/office/drawing/2014/main" id="{265BB37C-0A53-F343-A953-EC71E36B862B}"/>
              </a:ext>
            </a:extLst>
          </p:cNvPr>
          <p:cNvGrpSpPr/>
          <p:nvPr/>
        </p:nvGrpSpPr>
        <p:grpSpPr>
          <a:xfrm>
            <a:off x="4191000" y="1154281"/>
            <a:ext cx="4611569" cy="3886200"/>
            <a:chOff x="4038600" y="1154281"/>
            <a:chExt cx="4611569" cy="3886200"/>
          </a:xfrm>
        </p:grpSpPr>
        <p:pic>
          <p:nvPicPr>
            <p:cNvPr id="3" name="Picture 2" descr="A picture containing text, map&#10;&#10;Description automatically generated">
              <a:extLst>
                <a:ext uri="{FF2B5EF4-FFF2-40B4-BE49-F238E27FC236}">
                  <a16:creationId xmlns:a16="http://schemas.microsoft.com/office/drawing/2014/main" id="{DD7A7711-9EBB-5C4A-84A8-A1E48B6F0D6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38600" y="1154281"/>
              <a:ext cx="3758166" cy="3886200"/>
            </a:xfrm>
            <a:prstGeom prst="rect">
              <a:avLst/>
            </a:prstGeom>
          </p:spPr>
        </p:pic>
        <p:sp>
          <p:nvSpPr>
            <p:cNvPr id="9" name="Rectangle 8">
              <a:extLst>
                <a:ext uri="{FF2B5EF4-FFF2-40B4-BE49-F238E27FC236}">
                  <a16:creationId xmlns:a16="http://schemas.microsoft.com/office/drawing/2014/main" id="{4E3E8EFA-21FE-7F4B-9A18-F5298C252CE5}"/>
                </a:ext>
              </a:extLst>
            </p:cNvPr>
            <p:cNvSpPr/>
            <p:nvPr/>
          </p:nvSpPr>
          <p:spPr>
            <a:xfrm>
              <a:off x="5917683" y="3097381"/>
              <a:ext cx="2020017" cy="19431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8" name="Picture 7" descr="A screenshot of a cell phone&#10;&#10;Description automatically generated">
              <a:extLst>
                <a:ext uri="{FF2B5EF4-FFF2-40B4-BE49-F238E27FC236}">
                  <a16:creationId xmlns:a16="http://schemas.microsoft.com/office/drawing/2014/main" id="{1BA31F65-C4FB-B448-ACAD-4A4E53D8BC5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97110" y="3205886"/>
              <a:ext cx="2553059" cy="1442313"/>
            </a:xfrm>
            <a:prstGeom prst="rect">
              <a:avLst/>
            </a:prstGeom>
          </p:spPr>
        </p:pic>
      </p:grpSp>
      <p:sp>
        <p:nvSpPr>
          <p:cNvPr id="15" name="TextBox 14">
            <a:extLst>
              <a:ext uri="{FF2B5EF4-FFF2-40B4-BE49-F238E27FC236}">
                <a16:creationId xmlns:a16="http://schemas.microsoft.com/office/drawing/2014/main" id="{CC88D57C-BF52-A141-BC95-150B0842B25E}"/>
              </a:ext>
            </a:extLst>
          </p:cNvPr>
          <p:cNvSpPr txBox="1"/>
          <p:nvPr/>
        </p:nvSpPr>
        <p:spPr>
          <a:xfrm>
            <a:off x="4402985" y="5121771"/>
            <a:ext cx="4588615" cy="430887"/>
          </a:xfrm>
          <a:prstGeom prst="rect">
            <a:avLst/>
          </a:prstGeom>
          <a:noFill/>
        </p:spPr>
        <p:txBody>
          <a:bodyPr wrap="square" rtlCol="0">
            <a:spAutoFit/>
          </a:bodyPr>
          <a:lstStyle/>
          <a:p>
            <a:r>
              <a:rPr lang="en-US" sz="1100" dirty="0">
                <a:latin typeface="Avenir Book" panose="02000503020000020003" pitchFamily="2" charset="0"/>
              </a:rPr>
              <a:t>Comparing performance of US models those participated CMIP3, 5, and 6 on reproducing of extratropical modes of variability.</a:t>
            </a:r>
          </a:p>
        </p:txBody>
      </p:sp>
    </p:spTree>
    <p:extLst>
      <p:ext uri="{BB962C8B-B14F-4D97-AF65-F5344CB8AC3E}">
        <p14:creationId xmlns:p14="http://schemas.microsoft.com/office/powerpoint/2010/main" val="418036436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36174</TotalTime>
  <Words>334</Words>
  <Application>Microsoft Macintosh PowerPoint</Application>
  <PresentationFormat>On-screen Show (4:3)</PresentationFormat>
  <Paragraphs>11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 Book</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Lee, Jiwoo</cp:lastModifiedBy>
  <cp:revision>170</cp:revision>
  <dcterms:created xsi:type="dcterms:W3CDTF">2011-09-07T23:26:42Z</dcterms:created>
  <dcterms:modified xsi:type="dcterms:W3CDTF">2020-07-21T22:30:28Z</dcterms:modified>
</cp:coreProperties>
</file>