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8" r:id="rId4"/>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521415D9-36F7-43E2-AB2F-B90AF26B5E84}">
      <p14:sectionLst xmlns:p14="http://schemas.microsoft.com/office/powerpoint/2010/main">
        <p14:section name="Default Section" id="{AE74D5DD-7D82-1B46-8AAA-9D816A6F7FCD}">
          <p14:sldIdLst>
            <p14:sldId id="25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rsey, Kathryn S" initials="DKS" lastIdx="15" clrIdx="0">
    <p:extLst>
      <p:ext uri="{19B8F6BF-5375-455C-9EA6-DF929625EA0E}">
        <p15:presenceInfo xmlns:p15="http://schemas.microsoft.com/office/powerpoint/2012/main" userId="S::kathryn.dorsey@pnnl.gov::486d99d4-716e-4f10-8ede-cfb62dbdb6d7" providerId="AD"/>
      </p:ext>
    </p:extLst>
  </p:cmAuthor>
  <p:cmAuthor id="2" name="Roeder, Lynne R" initials="RLR" lastIdx="2" clrIdx="1">
    <p:extLst>
      <p:ext uri="{19B8F6BF-5375-455C-9EA6-DF929625EA0E}">
        <p15:presenceInfo xmlns:p15="http://schemas.microsoft.com/office/powerpoint/2012/main" userId="S::Lynne.Roeder@pnnl.gov::b779963b-b068-4f38-8d4e-c76b6b69b51f" providerId="AD"/>
      </p:ext>
    </p:extLst>
  </p:cmAuthor>
  <p:cmAuthor id="3" name="Sean Turner" initials="ST" lastIdx="13" clrIdx="2">
    <p:extLst>
      <p:ext uri="{19B8F6BF-5375-455C-9EA6-DF929625EA0E}">
        <p15:presenceInfo xmlns:p15="http://schemas.microsoft.com/office/powerpoint/2012/main" userId="Sean Turn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8818A49-4E81-46DF-B438-BB2355AE217F}" v="4" dt="2019-06-10T23:43:07.8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866" autoAdjust="0"/>
    <p:restoredTop sz="94625" autoAdjust="0"/>
  </p:normalViewPr>
  <p:slideViewPr>
    <p:cSldViewPr>
      <p:cViewPr varScale="1">
        <p:scale>
          <a:sx n="84" d="100"/>
          <a:sy n="84" d="100"/>
        </p:scale>
        <p:origin x="20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11" Type="http://schemas.microsoft.com/office/2015/10/relationships/revisionInfo" Target="revisionInfo.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6/10/2019</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a:t>http://www.pnnl.gov/science/highlights/highlights.asp?division=749</a:t>
            </a:r>
          </a:p>
        </p:txBody>
      </p:sp>
    </p:spTree>
    <p:extLst>
      <p:ext uri="{BB962C8B-B14F-4D97-AF65-F5344CB8AC3E}">
        <p14:creationId xmlns:p14="http://schemas.microsoft.com/office/powerpoint/2010/main" val="2729682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6/10/2019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6/10/2019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6/10/2019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6/10/2019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6/10/2019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6/10/2019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6/10/2019</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6/10/2019</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6/10/2019</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6/10/2019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6/10/2019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6/10/2019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152398" y="1066800"/>
            <a:ext cx="3604551" cy="5729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spcAft>
                <a:spcPts val="0"/>
              </a:spcAft>
              <a:defRPr/>
            </a:pPr>
            <a:r>
              <a:rPr lang="en-US" sz="1600" b="1" dirty="0">
                <a:solidFill>
                  <a:prstClr val="black"/>
                </a:solidFill>
                <a:latin typeface="+mn-lt"/>
                <a:cs typeface="+mn-cs"/>
              </a:rPr>
              <a:t>Objective</a:t>
            </a:r>
          </a:p>
          <a:p>
            <a:pPr marL="285750" indent="-285750">
              <a:spcBef>
                <a:spcPts val="252"/>
              </a:spcBef>
              <a:spcAft>
                <a:spcPts val="0"/>
              </a:spcAft>
              <a:buFont typeface="Arial" pitchFamily="34" charset="0"/>
              <a:buChar char="●"/>
              <a:defRPr/>
            </a:pPr>
            <a:r>
              <a:rPr lang="en-US" sz="1400" dirty="0">
                <a:latin typeface="+mn-lt"/>
                <a:cs typeface="+mn-cs"/>
              </a:rPr>
              <a:t>Assess the capacity of the global agriculture sector to adapt in a world with decreasing groundwater reserves</a:t>
            </a:r>
          </a:p>
          <a:p>
            <a:pPr marL="231775" indent="-231775" algn="ctr">
              <a:spcBef>
                <a:spcPct val="15000"/>
              </a:spcBef>
              <a:spcAft>
                <a:spcPts val="0"/>
              </a:spcAft>
              <a:defRPr/>
            </a:pPr>
            <a:r>
              <a:rPr lang="en-US" sz="1600" b="1" dirty="0">
                <a:solidFill>
                  <a:prstClr val="black"/>
                </a:solidFill>
                <a:latin typeface="+mn-lt"/>
                <a:cs typeface="+mn-cs"/>
              </a:rPr>
              <a:t>Approach</a:t>
            </a:r>
          </a:p>
          <a:p>
            <a:pPr marL="285750" indent="-285750">
              <a:spcBef>
                <a:spcPts val="252"/>
              </a:spcBef>
              <a:spcAft>
                <a:spcPts val="0"/>
              </a:spcAft>
              <a:buFont typeface="Arial" pitchFamily="34" charset="0"/>
              <a:buChar char="●"/>
              <a:defRPr/>
            </a:pPr>
            <a:r>
              <a:rPr lang="en-US" sz="1400" dirty="0">
                <a:latin typeface="+mn-lt"/>
                <a:cs typeface="+mn-cs"/>
              </a:rPr>
              <a:t>Embed global groundwater resource cost curves into the Global Change Assessment Model</a:t>
            </a:r>
          </a:p>
          <a:p>
            <a:pPr marL="285750" indent="-285750">
              <a:spcBef>
                <a:spcPts val="252"/>
              </a:spcBef>
              <a:spcAft>
                <a:spcPts val="0"/>
              </a:spcAft>
              <a:buFont typeface="Arial" pitchFamily="34" charset="0"/>
              <a:buChar char="●"/>
              <a:defRPr/>
            </a:pPr>
            <a:r>
              <a:rPr lang="en-US" sz="1400" dirty="0">
                <a:latin typeface="+mn-lt"/>
                <a:cs typeface="+mn-cs"/>
              </a:rPr>
              <a:t>Simulate the behaviors of water users facing increasing costs and restricted availability of groundwater—and then compare simulations against a scenario without these constraints</a:t>
            </a:r>
          </a:p>
          <a:p>
            <a:pPr marL="231775" indent="-231775" algn="ctr" eaLnBrk="1" hangingPunct="1">
              <a:spcBef>
                <a:spcPct val="15000"/>
              </a:spcBef>
              <a:spcAft>
                <a:spcPts val="0"/>
              </a:spcAft>
              <a:buFontTx/>
              <a:buNone/>
              <a:defRPr/>
            </a:pPr>
            <a:r>
              <a:rPr lang="en-US" altLang="en-US" sz="1600" b="1" dirty="0">
                <a:solidFill>
                  <a:prstClr val="black"/>
                </a:solidFill>
                <a:latin typeface="+mn-lt"/>
                <a:cs typeface="+mn-cs"/>
              </a:rPr>
              <a:t>Impact</a:t>
            </a:r>
          </a:p>
          <a:p>
            <a:pPr marL="285750" indent="-285750">
              <a:spcBef>
                <a:spcPts val="252"/>
              </a:spcBef>
              <a:spcAft>
                <a:spcPts val="0"/>
              </a:spcAft>
              <a:buFont typeface="Arial" pitchFamily="34" charset="0"/>
              <a:buChar char="●"/>
              <a:defRPr/>
            </a:pPr>
            <a:r>
              <a:rPr lang="en-US" sz="1400" dirty="0"/>
              <a:t>Study identified ways in which agriculture sector could adapt to meet global food demands by the year 2100</a:t>
            </a:r>
            <a:endParaRPr lang="en-US" altLang="en-US" sz="1400" dirty="0"/>
          </a:p>
          <a:p>
            <a:pPr marL="285750" indent="-285750">
              <a:spcBef>
                <a:spcPts val="252"/>
              </a:spcBef>
              <a:spcAft>
                <a:spcPts val="0"/>
              </a:spcAft>
              <a:buFont typeface="Arial" pitchFamily="34" charset="0"/>
              <a:buChar char="●"/>
              <a:defRPr/>
            </a:pPr>
            <a:r>
              <a:rPr lang="en-US" altLang="en-US" sz="1400" dirty="0">
                <a:latin typeface="+mn-lt"/>
                <a:cs typeface="+mn-cs"/>
              </a:rPr>
              <a:t>Agriculture sector may be able to adapt through marginal increases in irrigated and rainfed production across regions where water remains plentiful</a:t>
            </a:r>
          </a:p>
          <a:p>
            <a:pPr marL="285750" indent="-285750">
              <a:spcBef>
                <a:spcPts val="252"/>
              </a:spcBef>
              <a:spcAft>
                <a:spcPts val="0"/>
              </a:spcAft>
              <a:buFont typeface="Arial" pitchFamily="34" charset="0"/>
              <a:buChar char="●"/>
              <a:defRPr/>
            </a:pPr>
            <a:r>
              <a:rPr lang="en-US" altLang="en-US" sz="1400" dirty="0">
                <a:latin typeface="+mn-lt"/>
                <a:cs typeface="+mn-cs"/>
              </a:rPr>
              <a:t>Regions with unsustainable groundwater use could experience major agricultural and economic declines</a:t>
            </a:r>
          </a:p>
        </p:txBody>
      </p:sp>
      <p:sp>
        <p:nvSpPr>
          <p:cNvPr id="3076" name="Rectangle 5"/>
          <p:cNvSpPr>
            <a:spLocks noChangeArrowheads="1"/>
          </p:cNvSpPr>
          <p:nvPr/>
        </p:nvSpPr>
        <p:spPr bwMode="auto">
          <a:xfrm>
            <a:off x="76200" y="0"/>
            <a:ext cx="8991601" cy="984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2900" b="1" dirty="0">
                <a:solidFill>
                  <a:srgbClr val="000000"/>
                </a:solidFill>
                <a:latin typeface="Arial" panose="020B0604020202020204" pitchFamily="34" charset="0"/>
              </a:rPr>
              <a:t>A Pathway of Global Food Supply Adaptation in a World with Increasingly Constrained Groundwater</a:t>
            </a:r>
          </a:p>
        </p:txBody>
      </p:sp>
      <p:sp>
        <p:nvSpPr>
          <p:cNvPr id="3077" name="Text Box 6"/>
          <p:cNvSpPr txBox="1">
            <a:spLocks noChangeArrowheads="1"/>
          </p:cNvSpPr>
          <p:nvPr/>
        </p:nvSpPr>
        <p:spPr bwMode="auto">
          <a:xfrm>
            <a:off x="3747010" y="6159530"/>
            <a:ext cx="5029202" cy="55399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dirty="0">
                <a:solidFill>
                  <a:srgbClr val="000000"/>
                </a:solidFill>
                <a:latin typeface="+mj-lt"/>
              </a:rPr>
              <a:t>Turner SWD, M Hejazi, K Calvin, P Kyle, and S Kim. 2019. “A pathway of global food supply adaptation in a world with increasingly constrained groundwater.” </a:t>
            </a:r>
            <a:r>
              <a:rPr lang="en-US" altLang="en-US" sz="1000" i="1" dirty="0">
                <a:solidFill>
                  <a:srgbClr val="000000"/>
                </a:solidFill>
                <a:latin typeface="+mj-lt"/>
              </a:rPr>
              <a:t>Science of The Total Environment</a:t>
            </a:r>
            <a:r>
              <a:rPr lang="en-US" altLang="en-US" sz="1000" dirty="0">
                <a:solidFill>
                  <a:srgbClr val="000000"/>
                </a:solidFill>
                <a:latin typeface="+mj-lt"/>
              </a:rPr>
              <a:t> 673:165‒176, https://doi.org/10.1016/j.scitotenv.2019.04.070.</a:t>
            </a:r>
          </a:p>
        </p:txBody>
      </p:sp>
      <p:sp>
        <p:nvSpPr>
          <p:cNvPr id="3078" name="TextBox 9"/>
          <p:cNvSpPr txBox="1">
            <a:spLocks noChangeArrowheads="1"/>
          </p:cNvSpPr>
          <p:nvPr/>
        </p:nvSpPr>
        <p:spPr bwMode="auto">
          <a:xfrm>
            <a:off x="7793163" y="2419242"/>
            <a:ext cx="1259397"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50" b="1" dirty="0">
                <a:solidFill>
                  <a:srgbClr val="0000FF"/>
                </a:solidFill>
                <a:latin typeface="Arial" panose="020B0604020202020204" pitchFamily="34" charset="0"/>
              </a:rPr>
              <a:t>Relative to a scenario of limitless groundwater, simulated crop production facing realistic costs and limits on groundwater extraction is less reliant on (a) irrigated crop production and more reliant on (b) rainfed crop production.</a:t>
            </a:r>
          </a:p>
        </p:txBody>
      </p:sp>
      <p:pic>
        <p:nvPicPr>
          <p:cNvPr id="11" name="Picture 10">
            <a:extLst>
              <a:ext uri="{FF2B5EF4-FFF2-40B4-BE49-F238E27FC236}">
                <a16:creationId xmlns:a16="http://schemas.microsoft.com/office/drawing/2014/main" id="{34561001-547A-E64F-A3C1-801B40DC49C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56949" y="1066799"/>
            <a:ext cx="4036214" cy="5054359"/>
          </a:xfrm>
          <a:prstGeom prst="rect">
            <a:avLst/>
          </a:prstGeom>
        </p:spPr>
      </p:pic>
    </p:spTree>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Presentation xmlns="http://schemas.microsoft.com/sharepoint/v3" xsi:nil="true"/>
    <Funding xmlns="3f367a74-7294-440b-bcf2-615eafc1d48f">MSD</Funding>
    <SlideDescription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Slide" ma:contentTypeID="0x010100A22E315B1F3C42B49A0E90D2F9AB5AB100DD0966E738D64E49B965032E22FBBBFF" ma:contentTypeVersion="4" ma:contentTypeDescription="Microsoft PowerPoint Slide" ma:contentTypeScope="" ma:versionID="0198380bdea13e191e4a1399ec8c2fb2">
  <xsd:schema xmlns:xsd="http://www.w3.org/2001/XMLSchema" xmlns:xs="http://www.w3.org/2001/XMLSchema" xmlns:p="http://schemas.microsoft.com/office/2006/metadata/properties" xmlns:ns1="http://schemas.microsoft.com/sharepoint/v3" xmlns:ns3="3f367a74-7294-440b-bcf2-615eafc1d48f" targetNamespace="http://schemas.microsoft.com/office/2006/metadata/properties" ma:root="true" ma:fieldsID="f8297400d3a7aa30ef2098f3c79c4b59" ns1:_="" ns3:_="">
    <xsd:import namespace="http://schemas.microsoft.com/sharepoint/v3"/>
    <xsd:import namespace="3f367a74-7294-440b-bcf2-615eafc1d48f"/>
    <xsd:element name="properties">
      <xsd:complexType>
        <xsd:sequence>
          <xsd:element name="documentManagement">
            <xsd:complexType>
              <xsd:all>
                <xsd:element ref="ns1:Presentation" minOccurs="0"/>
                <xsd:element ref="ns1:SlideDescription" minOccurs="0"/>
                <xsd:element ref="ns3:Funding"/>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0" nillable="true" ma:displayName="Presentation" ma:internalName="Presentation">
      <xsd:simpleType>
        <xsd:restriction base="dms:Text"/>
      </xsd:simpleType>
    </xsd:element>
    <xsd:element name="SlideDescription" ma:index="1"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f367a74-7294-440b-bcf2-615eafc1d48f" elementFormDefault="qualified">
    <xsd:import namespace="http://schemas.microsoft.com/office/2006/documentManagement/types"/>
    <xsd:import namespace="http://schemas.microsoft.com/office/infopath/2007/PartnerControls"/>
    <xsd:element name="Funding" ma:index="7" ma:displayName="Funding" ma:description="Funding Soure" ma:internalName="Funding" ma:readOnly="false">
      <xsd:simpleType>
        <xsd:restriction base="dms:Note">
          <xsd:maxLength value="255"/>
        </xsd:restriction>
      </xsd:simple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index="2"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A57D9F0-2B85-430B-8843-0027C0E6F07C}">
  <ds:schemaRefs>
    <ds:schemaRef ds:uri="http://purl.org/dc/elements/1.1/"/>
    <ds:schemaRef ds:uri="http://purl.org/dc/terms/"/>
    <ds:schemaRef ds:uri="http://schemas.microsoft.com/sharepoint/v3"/>
    <ds:schemaRef ds:uri="http://purl.org/dc/dcmitype/"/>
    <ds:schemaRef ds:uri="http://schemas.microsoft.com/office/2006/metadata/properties"/>
    <ds:schemaRef ds:uri="http://schemas.microsoft.com/office/2006/documentManagement/types"/>
    <ds:schemaRef ds:uri="http://www.w3.org/XML/1998/namespace"/>
    <ds:schemaRef ds:uri="http://schemas.microsoft.com/office/infopath/2007/PartnerControls"/>
    <ds:schemaRef ds:uri="http://schemas.openxmlformats.org/package/2006/metadata/core-properties"/>
    <ds:schemaRef ds:uri="3f367a74-7294-440b-bcf2-615eafc1d48f"/>
  </ds:schemaRefs>
</ds:datastoreItem>
</file>

<file path=customXml/itemProps2.xml><?xml version="1.0" encoding="utf-8"?>
<ds:datastoreItem xmlns:ds="http://schemas.openxmlformats.org/officeDocument/2006/customXml" ds:itemID="{4E6ABF65-B6D9-441C-A533-41CAC7C6848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f367a74-7294-440b-bcf2-615eafc1d48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6044</TotalTime>
  <Words>237</Words>
  <Application>Microsoft Office PowerPoint</Application>
  <PresentationFormat>On-screen Show (4:3)</PresentationFormat>
  <Paragraphs>14</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keywords/>
  <cp:lastModifiedBy>Dorsey, Kathryn S</cp:lastModifiedBy>
  <cp:revision>23</cp:revision>
  <cp:lastPrinted>2011-05-11T17:30:12Z</cp:lastPrinted>
  <dcterms:created xsi:type="dcterms:W3CDTF">2017-11-02T21:19:41Z</dcterms:created>
  <dcterms:modified xsi:type="dcterms:W3CDTF">2019-06-11T00:08:34Z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0x010100A22E315B1F3C42B49A0E90D2F9AB5AB100DD0966E738D64E49B965032E22FBBBFF</vt:lpwstr>
  </property>
</Properties>
</file>