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26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liam D Collins" initials="WDC" lastIdx="1" clrIdx="0">
    <p:extLst/>
  </p:cmAuthor>
  <p:cmAuthor id="2" name="William D Collins" initials="WDC [2]" lastIdx="1" clrIdx="1">
    <p:extLst/>
  </p:cmAuthor>
  <p:cmAuthor id="3" name="William D Collins" initials="WDC [3]" lastIdx="1" clrIdx="2">
    <p:extLst/>
  </p:cmAuthor>
  <p:cmAuthor id="4" name="William D Collins" initials="WDC [4]" lastIdx="1" clrIdx="3">
    <p:extLst/>
  </p:cmAuthor>
  <p:cmAuthor id="5" name="William D Collins" initials="WDC [5]" lastIdx="1" clrIdx="4">
    <p:extLst/>
  </p:cmAuthor>
  <p:cmAuthor id="6" name="William D Collins" initials="WDC [6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4200" autoAdjust="0"/>
    <p:restoredTop sz="94541" autoAdjust="0"/>
  </p:normalViewPr>
  <p:slideViewPr>
    <p:cSldViewPr snapToGrid="0" snapToObjects="1">
      <p:cViewPr>
        <p:scale>
          <a:sx n="114" d="100"/>
          <a:sy n="114" d="100"/>
        </p:scale>
        <p:origin x="-2056" y="-80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1" d="100"/>
          <a:sy n="81" d="100"/>
        </p:scale>
        <p:origin x="-3520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3/6/19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3/6/19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0" descr="CRD_logo_new2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955181" y="6248400"/>
            <a:ext cx="988971" cy="615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0" descr="CRD_logo_new2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955181" y="6248400"/>
            <a:ext cx="988971" cy="615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269891"/>
            <a:ext cx="5786275" cy="102336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3104178"/>
            <a:ext cx="5786275" cy="74936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pic>
        <p:nvPicPr>
          <p:cNvPr id="12" name="Picture 20" descr="CRD_logo_new2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6955181" y="6248400"/>
            <a:ext cx="988971" cy="615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3387840" y="3010112"/>
            <a:ext cx="5786275" cy="63494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1"/>
          <p:cNvSpPr txBox="1">
            <a:spLocks/>
          </p:cNvSpPr>
          <p:nvPr userDrawn="1"/>
        </p:nvSpPr>
        <p:spPr>
          <a:xfrm>
            <a:off x="3376699" y="2818396"/>
            <a:ext cx="5786275" cy="1716207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4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jpg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9389" y="16051"/>
            <a:ext cx="8949361" cy="708660"/>
          </a:xfrm>
        </p:spPr>
        <p:txBody>
          <a:bodyPr/>
          <a:lstStyle/>
          <a:p>
            <a:r>
              <a:rPr lang="en-US" sz="1800" dirty="0"/>
              <a:t>Simulation and analysis of hurricane-driven extreme wave climate under two ocean </a:t>
            </a:r>
            <a:r>
              <a:rPr lang="en-US" sz="1800" dirty="0" smtClean="0"/>
              <a:t>warming scenarios </a:t>
            </a:r>
            <a:endParaRPr lang="en-US" sz="1800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6"/>
          </p:nvPr>
        </p:nvSpPr>
        <p:spPr>
          <a:xfrm>
            <a:off x="3437375" y="5626041"/>
            <a:ext cx="5443033" cy="673463"/>
          </a:xfrm>
        </p:spPr>
        <p:txBody>
          <a:bodyPr/>
          <a:lstStyle/>
          <a:p>
            <a:r>
              <a:rPr lang="en-US" sz="1100" dirty="0"/>
              <a:t>Ben </a:t>
            </a:r>
            <a:r>
              <a:rPr lang="en-US" sz="1100" dirty="0" err="1"/>
              <a:t>Timmermans</a:t>
            </a:r>
            <a:r>
              <a:rPr lang="en-US" sz="1100" dirty="0"/>
              <a:t>, Christina </a:t>
            </a:r>
            <a:r>
              <a:rPr lang="en-US" sz="1100" dirty="0" err="1"/>
              <a:t>Patricola</a:t>
            </a:r>
            <a:r>
              <a:rPr lang="en-US" sz="1100" dirty="0"/>
              <a:t>, Michael Wehner (2018) Simulation and analysis of hurricane-driven extreme wave climate under two ocean warming scenarios. </a:t>
            </a:r>
            <a:r>
              <a:rPr lang="en-US" sz="1100" i="1" dirty="0"/>
              <a:t>Oceanography </a:t>
            </a:r>
            <a:r>
              <a:rPr lang="en-US" sz="1100" dirty="0"/>
              <a:t>31(2):88–99, https://</a:t>
            </a:r>
            <a:r>
              <a:rPr lang="en-US" sz="1100" dirty="0" err="1"/>
              <a:t>doi.org</a:t>
            </a:r>
            <a:r>
              <a:rPr lang="en-US" sz="1100" dirty="0"/>
              <a:t>/10.5670/oceanog.2018.218. 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30"/>
          </p:nvPr>
        </p:nvSpPr>
        <p:spPr>
          <a:xfrm>
            <a:off x="3076159" y="1084284"/>
            <a:ext cx="5827553" cy="2329424"/>
          </a:xfrm>
        </p:spPr>
        <p:txBody>
          <a:bodyPr/>
          <a:lstStyle/>
          <a:p>
            <a:r>
              <a:rPr lang="en-US" sz="1400" dirty="0"/>
              <a:t>Ocean wave climate is an important area of research, particularly in the context of extremes driven by tropical cyclones (TC). We can now simulate global </a:t>
            </a:r>
            <a:r>
              <a:rPr lang="en-US" sz="1400" dirty="0" smtClean="0"/>
              <a:t>climate </a:t>
            </a:r>
            <a:r>
              <a:rPr lang="en-US" sz="1400" dirty="0"/>
              <a:t>at resolutions sufficient to resolve TCs and for durations long enough to explore climatological changes. We present two simulated 50-year global wave climate data sets under possible future warming scenarios </a:t>
            </a:r>
            <a:r>
              <a:rPr lang="en-US" sz="1400" dirty="0" smtClean="0"/>
              <a:t>characterized </a:t>
            </a:r>
            <a:r>
              <a:rPr lang="en-US" sz="1400" dirty="0"/>
              <a:t>by +1.5°C and +2.0°C stabilized global mean temperatures that capture the effects of TCs.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34"/>
          </p:nvPr>
        </p:nvSpPr>
        <p:spPr>
          <a:xfrm>
            <a:off x="3096541" y="3250595"/>
            <a:ext cx="5902209" cy="2341827"/>
          </a:xfrm>
        </p:spPr>
        <p:txBody>
          <a:bodyPr/>
          <a:lstStyle/>
          <a:p>
            <a:r>
              <a:rPr lang="en-US" sz="1400" dirty="0"/>
              <a:t>Wave heights will increase substantially in </a:t>
            </a:r>
            <a:r>
              <a:rPr lang="en-US" sz="1400"/>
              <a:t>the </a:t>
            </a:r>
            <a:r>
              <a:rPr lang="en-US" sz="1400" smtClean="0"/>
              <a:t>future </a:t>
            </a:r>
            <a:r>
              <a:rPr lang="en-US" sz="1400" dirty="0"/>
              <a:t>with considerable regional variation and will increase hazards to coastal and offshore industries</a:t>
            </a:r>
          </a:p>
          <a:p>
            <a:r>
              <a:rPr lang="en-US" sz="1400" dirty="0" smtClean="0"/>
              <a:t>Differences </a:t>
            </a:r>
            <a:r>
              <a:rPr lang="en-US" sz="1400" dirty="0"/>
              <a:t>in extreme wave climate between these possible scenarios and present-day conditions appear to be significant in many areas, particularly those affected by </a:t>
            </a:r>
            <a:r>
              <a:rPr lang="en-US" sz="1400" dirty="0" smtClean="0"/>
              <a:t>TCs. More </a:t>
            </a:r>
            <a:r>
              <a:rPr lang="en-US" sz="1400" dirty="0"/>
              <a:t>ensemble studies are needed to help elucidate detailed processes relevant to extreme wave climate, and important community projects such as the Coordinated Wave Climate Intercomparison Project (COWCLIP) should be supported.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389" y="4799094"/>
            <a:ext cx="322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Hurricane Ike: Simulated </a:t>
            </a:r>
            <a:r>
              <a:rPr lang="en-US" sz="1200" i="1" dirty="0" smtClean="0"/>
              <a:t>Wave heights </a:t>
            </a:r>
            <a:r>
              <a:rPr lang="en-US" sz="1200" dirty="0" smtClean="0"/>
              <a:t>under </a:t>
            </a:r>
            <a:r>
              <a:rPr lang="en-US" sz="1200" dirty="0"/>
              <a:t>historical </a:t>
            </a:r>
            <a:r>
              <a:rPr lang="en-US" sz="1200" dirty="0"/>
              <a:t>and RCP8.5 </a:t>
            </a:r>
            <a:r>
              <a:rPr lang="en-US" sz="1200" dirty="0" smtClean="0"/>
              <a:t>winds driven by 4 km WRF (solid)</a:t>
            </a:r>
            <a:r>
              <a:rPr lang="en-US" sz="1200" dirty="0"/>
              <a:t>, 27 </a:t>
            </a:r>
            <a:r>
              <a:rPr lang="en-US" sz="1200" dirty="0" smtClean="0"/>
              <a:t>km WRF (dashed) at buoy </a:t>
            </a:r>
            <a:r>
              <a:rPr lang="en-US" sz="1200" dirty="0"/>
              <a:t>NDBC </a:t>
            </a:r>
            <a:r>
              <a:rPr lang="en-US" sz="1200" dirty="0" smtClean="0"/>
              <a:t>41043.</a:t>
            </a:r>
            <a:endParaRPr lang="en-US" sz="1200" dirty="0"/>
          </a:p>
        </p:txBody>
      </p:sp>
      <p:pic>
        <p:nvPicPr>
          <p:cNvPr id="9" name="Content Placeholder 5"/>
          <p:cNvPicPr>
            <a:picLocks noGrp="1" noChangeAspect="1"/>
          </p:cNvPicPr>
          <p:nvPr>
            <p:ph sz="quarter" idx="3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784" y="6341211"/>
            <a:ext cx="418560" cy="411405"/>
          </a:xfr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48" y="1725594"/>
            <a:ext cx="3285414" cy="286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965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32778</TotalTime>
  <Words>264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Other EESA Highlights (not DOE-SC)</vt:lpstr>
      <vt:lpstr>DOE-SC EESA Highlights</vt:lpstr>
      <vt:lpstr>Simulation and analysis of hurricane-driven extreme wave climate under two ocean warming scenarios 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Michael Wehner</cp:lastModifiedBy>
  <cp:revision>139</cp:revision>
  <dcterms:created xsi:type="dcterms:W3CDTF">2016-02-10T19:06:12Z</dcterms:created>
  <dcterms:modified xsi:type="dcterms:W3CDTF">2019-03-06T19:13:28Z</dcterms:modified>
</cp:coreProperties>
</file>