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200" autoAdjust="0"/>
    <p:restoredTop sz="94541" autoAdjust="0"/>
  </p:normalViewPr>
  <p:slideViewPr>
    <p:cSldViewPr snapToGrid="0" snapToObjects="1">
      <p:cViewPr varScale="1">
        <p:scale>
          <a:sx n="96" d="100"/>
          <a:sy n="96" d="100"/>
        </p:scale>
        <p:origin x="288" y="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1"/>
          <p:cNvSpPr txBox="1">
            <a:spLocks/>
          </p:cNvSpPr>
          <p:nvPr userDrawn="1"/>
        </p:nvSpPr>
        <p:spPr>
          <a:xfrm>
            <a:off x="3376699" y="2818396"/>
            <a:ext cx="5786275" cy="171620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8949361" cy="708660"/>
          </a:xfrm>
        </p:spPr>
        <p:txBody>
          <a:bodyPr/>
          <a:lstStyle/>
          <a:p>
            <a:r>
              <a:rPr lang="en-US" sz="1800" dirty="0"/>
              <a:t>An evaluation of the consistency of extremes in gridded precipitation data sets</a:t>
            </a:r>
          </a:p>
        </p:txBody>
      </p:sp>
      <p:sp>
        <p:nvSpPr>
          <p:cNvPr id="31" name="Text Placeholder 30"/>
          <p:cNvSpPr>
            <a:spLocks noGrp="1"/>
          </p:cNvSpPr>
          <p:nvPr>
            <p:ph type="body" sz="quarter" idx="26"/>
          </p:nvPr>
        </p:nvSpPr>
        <p:spPr>
          <a:xfrm>
            <a:off x="3437375" y="5626041"/>
            <a:ext cx="5443033" cy="673463"/>
          </a:xfrm>
        </p:spPr>
        <p:txBody>
          <a:bodyPr/>
          <a:lstStyle/>
          <a:p>
            <a:r>
              <a:rPr lang="en-US" sz="1100" dirty="0"/>
              <a:t>Ben Timmermans, Michael Wehner, Dan Cooley, Travis O’Brien, </a:t>
            </a:r>
            <a:r>
              <a:rPr lang="en-US" sz="1100" dirty="0" err="1"/>
              <a:t>Hari</a:t>
            </a:r>
            <a:r>
              <a:rPr lang="en-US" sz="1100" dirty="0"/>
              <a:t> Krishnan (2019</a:t>
            </a:r>
            <a:r>
              <a:rPr lang="en-US" sz="1100"/>
              <a:t>) </a:t>
            </a:r>
            <a:r>
              <a:rPr lang="en-US" sz="1100"/>
              <a:t>An evaluation of the consistency of extremes in gridded precipitation data sets</a:t>
            </a:r>
            <a:r>
              <a:rPr lang="en-US" sz="1100" smtClean="0"/>
              <a:t>. </a:t>
            </a:r>
            <a:r>
              <a:rPr lang="en-US" sz="1100" dirty="0"/>
              <a:t>Early release </a:t>
            </a:r>
            <a:r>
              <a:rPr lang="en-US" sz="1100" i="1" dirty="0"/>
              <a:t>Climate Dynamics.</a:t>
            </a:r>
            <a:r>
              <a:rPr lang="en-US" sz="1100" dirty="0"/>
              <a:t> https://</a:t>
            </a:r>
            <a:r>
              <a:rPr lang="en-US" sz="1100" dirty="0" err="1"/>
              <a:t>doi.org</a:t>
            </a:r>
            <a:r>
              <a:rPr lang="en-US" sz="1100" dirty="0"/>
              <a:t>/10.1007/s00382-018-4537-0</a:t>
            </a:r>
          </a:p>
        </p:txBody>
      </p:sp>
      <p:sp>
        <p:nvSpPr>
          <p:cNvPr id="32" name="Text Placeholder 31"/>
          <p:cNvSpPr>
            <a:spLocks noGrp="1"/>
          </p:cNvSpPr>
          <p:nvPr>
            <p:ph type="body" sz="quarter" idx="30"/>
          </p:nvPr>
        </p:nvSpPr>
        <p:spPr>
          <a:xfrm>
            <a:off x="3076159" y="1084284"/>
            <a:ext cx="5827553" cy="2329424"/>
          </a:xfrm>
        </p:spPr>
        <p:txBody>
          <a:bodyPr/>
          <a:lstStyle/>
          <a:p>
            <a:r>
              <a:rPr lang="en-US" sz="1400" dirty="0"/>
              <a:t>T</a:t>
            </a:r>
            <a:r>
              <a:rPr lang="en-US" sz="1400" dirty="0" smtClean="0"/>
              <a:t>his </a:t>
            </a:r>
            <a:r>
              <a:rPr lang="en-US" sz="1400" dirty="0"/>
              <a:t>paper compares the representation </a:t>
            </a:r>
            <a:r>
              <a:rPr lang="en-US" sz="1400" dirty="0" smtClean="0"/>
              <a:t>of extremes </a:t>
            </a:r>
            <a:r>
              <a:rPr lang="en-US" sz="1400" dirty="0"/>
              <a:t>in a number of widely used daily gridded </a:t>
            </a:r>
            <a:r>
              <a:rPr lang="en-US" sz="1400" dirty="0" smtClean="0"/>
              <a:t>observational products over the CONUS, </a:t>
            </a:r>
            <a:r>
              <a:rPr lang="en-US" sz="1400" dirty="0"/>
              <a:t>derived from rain </a:t>
            </a:r>
            <a:r>
              <a:rPr lang="en-US" sz="1400" dirty="0" smtClean="0"/>
              <a:t>gauge data</a:t>
            </a:r>
            <a:r>
              <a:rPr lang="en-US" sz="1400" dirty="0"/>
              <a:t>, satellite retrieval and reanalysis for the </a:t>
            </a:r>
            <a:r>
              <a:rPr lang="en-US" sz="1400" dirty="0" err="1" smtClean="0"/>
              <a:t>counterminous</a:t>
            </a:r>
            <a:r>
              <a:rPr lang="en-US" sz="1400" dirty="0" smtClean="0"/>
              <a:t> </a:t>
            </a:r>
            <a:r>
              <a:rPr lang="en-US" sz="1400" dirty="0"/>
              <a:t>United States. Analysis </a:t>
            </a:r>
            <a:r>
              <a:rPr lang="en-US" sz="1400" dirty="0" smtClean="0"/>
              <a:t>is based </a:t>
            </a:r>
            <a:r>
              <a:rPr lang="en-US" sz="1400" dirty="0"/>
              <a:t>upon the concept of ``</a:t>
            </a:r>
            <a:r>
              <a:rPr lang="en-US" sz="1400" dirty="0" smtClean="0"/>
              <a:t>tail dependence</a:t>
            </a:r>
            <a:r>
              <a:rPr lang="en-US" sz="1400" dirty="0"/>
              <a:t>'' arising in multivariate extreme </a:t>
            </a:r>
            <a:r>
              <a:rPr lang="en-US" sz="1400" dirty="0" smtClean="0"/>
              <a:t>value theory</a:t>
            </a:r>
            <a:r>
              <a:rPr lang="en-US" sz="1400" dirty="0"/>
              <a:t>, and we infer the level of temporal dependence in the joint tail of </a:t>
            </a:r>
            <a:r>
              <a:rPr lang="en-US" sz="1400" dirty="0" smtClean="0"/>
              <a:t>the precipitation </a:t>
            </a:r>
            <a:r>
              <a:rPr lang="en-US" sz="1400" dirty="0"/>
              <a:t>probability distribution for pairwise comparisons of products. </a:t>
            </a:r>
            <a:r>
              <a:rPr lang="en-US" sz="1400" dirty="0" smtClean="0"/>
              <a:t>Linear </a:t>
            </a:r>
            <a:r>
              <a:rPr lang="en-US" sz="1400" dirty="0"/>
              <a:t>correlation between products is also computed</a:t>
            </a:r>
            <a:r>
              <a:rPr lang="en-US" sz="1400" dirty="0" smtClean="0"/>
              <a:t>.</a:t>
            </a:r>
            <a:endParaRPr lang="en-US" sz="1400" dirty="0"/>
          </a:p>
        </p:txBody>
      </p:sp>
      <p:sp>
        <p:nvSpPr>
          <p:cNvPr id="34" name="Text Placeholder 33"/>
          <p:cNvSpPr>
            <a:spLocks noGrp="1"/>
          </p:cNvSpPr>
          <p:nvPr>
            <p:ph type="body" sz="quarter" idx="34"/>
          </p:nvPr>
        </p:nvSpPr>
        <p:spPr>
          <a:xfrm>
            <a:off x="3096541" y="3250595"/>
            <a:ext cx="5902209" cy="2341827"/>
          </a:xfrm>
        </p:spPr>
        <p:txBody>
          <a:bodyPr/>
          <a:lstStyle/>
          <a:p>
            <a:r>
              <a:rPr lang="en-US" sz="1400" dirty="0" smtClean="0"/>
              <a:t>Our paper “raises </a:t>
            </a:r>
            <a:r>
              <a:rPr lang="en-US" sz="1400" dirty="0"/>
              <a:t>rather challenging—even awkward</a:t>
            </a:r>
            <a:r>
              <a:rPr lang="en-US" sz="1400" dirty="0" smtClean="0"/>
              <a:t>— questions </a:t>
            </a:r>
            <a:r>
              <a:rPr lang="en-US" sz="1400" dirty="0"/>
              <a:t>over the accuracy of </a:t>
            </a:r>
            <a:r>
              <a:rPr lang="en-US" sz="1400" dirty="0" smtClean="0"/>
              <a:t>gold standard </a:t>
            </a:r>
            <a:r>
              <a:rPr lang="en-US" sz="1400" dirty="0"/>
              <a:t>gridded products that face </a:t>
            </a:r>
            <a:r>
              <a:rPr lang="en-US" sz="1400" dirty="0" smtClean="0"/>
              <a:t>a myriad </a:t>
            </a:r>
            <a:r>
              <a:rPr lang="en-US" sz="1400" dirty="0"/>
              <a:t>of applications in a leading scientific nation</a:t>
            </a:r>
            <a:r>
              <a:rPr lang="en-US" sz="1400" dirty="0" smtClean="0"/>
              <a:t>.” This quote summarizes our finding that we have shaken any confidence in extreme precipitation in gridded observational products. Even after removing whatever quantitative biases these products may have, the various products do not agree well on what days in the record are actually extreme. Especially for satellite based datasets, this uncertainty in the timing of extremes undermines confidence of their usage in event attribution as well as numerical weather prediction model verification. </a:t>
            </a:r>
            <a:endParaRPr lang="en-US" sz="1400" dirty="0"/>
          </a:p>
        </p:txBody>
      </p:sp>
      <p:sp>
        <p:nvSpPr>
          <p:cNvPr id="3" name="TextBox 2"/>
          <p:cNvSpPr txBox="1"/>
          <p:nvPr/>
        </p:nvSpPr>
        <p:spPr>
          <a:xfrm>
            <a:off x="49389" y="5255834"/>
            <a:ext cx="3224856" cy="1015663"/>
          </a:xfrm>
          <a:prstGeom prst="rect">
            <a:avLst/>
          </a:prstGeom>
          <a:noFill/>
        </p:spPr>
        <p:txBody>
          <a:bodyPr wrap="square" rtlCol="0">
            <a:spAutoFit/>
          </a:bodyPr>
          <a:lstStyle/>
          <a:p>
            <a:r>
              <a:rPr lang="en-US" sz="1200" dirty="0" smtClean="0"/>
              <a:t>Tail dependence parameter between two different  gridded estimates of the same station data. This parameter is similar </a:t>
            </a:r>
            <a:r>
              <a:rPr lang="en-US" sz="1200" dirty="0" err="1" smtClean="0"/>
              <a:t>tp</a:t>
            </a:r>
            <a:r>
              <a:rPr lang="en-US" sz="1200" dirty="0" smtClean="0"/>
              <a:t> correlation but focuses on extremes. Agreement is much worse between these products and satellite products.</a:t>
            </a:r>
            <a:endParaRPr lang="en-US" sz="1200" dirty="0"/>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p:spPr>
      </p:pic>
      <p:pic>
        <p:nvPicPr>
          <p:cNvPr id="6" name="Picture 5"/>
          <p:cNvPicPr>
            <a:picLocks noChangeAspect="1"/>
          </p:cNvPicPr>
          <p:nvPr/>
        </p:nvPicPr>
        <p:blipFill>
          <a:blip r:embed="rId3"/>
          <a:stretch>
            <a:fillRect/>
          </a:stretch>
        </p:blipFill>
        <p:spPr>
          <a:xfrm>
            <a:off x="291303" y="794616"/>
            <a:ext cx="2610075" cy="4490667"/>
          </a:xfrm>
          <a:prstGeom prst="rect">
            <a:avLst/>
          </a:prstGeom>
        </p:spPr>
      </p:pic>
    </p:spTree>
    <p:extLst>
      <p:ext uri="{BB962C8B-B14F-4D97-AF65-F5344CB8AC3E}">
        <p14:creationId xmlns:p14="http://schemas.microsoft.com/office/powerpoint/2010/main" val="2093965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32755</TotalTime>
  <Words>260</Words>
  <Application>Microsoft Office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An evaluation of the consistency of extremes in gridded precipitation data sets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138</cp:revision>
  <dcterms:created xsi:type="dcterms:W3CDTF">2016-02-10T19:06:12Z</dcterms:created>
  <dcterms:modified xsi:type="dcterms:W3CDTF">2019-02-14T22:00:04Z</dcterms:modified>
</cp:coreProperties>
</file>