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sse, Jessica M" initials="WJM" lastIdx="5" clrIdx="0">
    <p:extLst>
      <p:ext uri="{19B8F6BF-5375-455C-9EA6-DF929625EA0E}">
        <p15:presenceInfo xmlns:p15="http://schemas.microsoft.com/office/powerpoint/2012/main" userId="S::jessica.wisse@pnnl.gov::d37bffa0-4af3-44a8-9a61-9a46fb8d8a6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9ADA3C-D425-4193-AED7-0E5203C44B8D}" v="10" dt="2020-04-23T16:28:25.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70" autoAdjust="0"/>
    <p:restoredTop sz="94660"/>
  </p:normalViewPr>
  <p:slideViewPr>
    <p:cSldViewPr snapToGrid="0">
      <p:cViewPr varScale="1">
        <p:scale>
          <a:sx n="67" d="100"/>
          <a:sy n="67" d="100"/>
        </p:scale>
        <p:origin x="12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1" Type="http://schemas.microsoft.com/office/2015/10/relationships/revisionInfo" Target="revisionInfo.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E07613-0B56-4D81-A640-C73E1DE34CAD}"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167926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7613-0B56-4D81-A640-C73E1DE34CAD}"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421803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7613-0B56-4D81-A640-C73E1DE34CAD}"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1695461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E07613-0B56-4D81-A640-C73E1DE34CAD}"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774308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E07613-0B56-4D81-A640-C73E1DE34CAD}" type="datetimeFigureOut">
              <a:rPr lang="en-US" smtClean="0"/>
              <a:t>4/23/2020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117738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E07613-0B56-4D81-A640-C73E1DE34CAD}"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287788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E07613-0B56-4D81-A640-C73E1DE34CAD}" type="datetimeFigureOut">
              <a:rPr lang="en-US" smtClean="0"/>
              <a:t>4/23/2020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747087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E07613-0B56-4D81-A640-C73E1DE34CAD}" type="datetimeFigureOut">
              <a:rPr lang="en-US" smtClean="0"/>
              <a:t>4/23/2020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1231434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07613-0B56-4D81-A640-C73E1DE34CAD}" type="datetimeFigureOut">
              <a:rPr lang="en-US" smtClean="0"/>
              <a:t>4/23/2020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281557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E07613-0B56-4D81-A640-C73E1DE34CAD}"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1130693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E07613-0B56-4D81-A640-C73E1DE34CAD}" type="datetimeFigureOut">
              <a:rPr lang="en-US" smtClean="0"/>
              <a:t>4/23/2020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444B43-8584-4CF3-B7B3-F424E5530BD6}" type="slidenum">
              <a:rPr lang="en-US" smtClean="0"/>
              <a:t>‹#›</a:t>
            </a:fld>
            <a:endParaRPr lang="en-US"/>
          </a:p>
        </p:txBody>
      </p:sp>
    </p:spTree>
    <p:extLst>
      <p:ext uri="{BB962C8B-B14F-4D97-AF65-F5344CB8AC3E}">
        <p14:creationId xmlns:p14="http://schemas.microsoft.com/office/powerpoint/2010/main" val="3262426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07613-0B56-4D81-A640-C73E1DE34CAD}" type="datetimeFigureOut">
              <a:rPr lang="en-US" smtClean="0"/>
              <a:t>4/23/2020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44B43-8584-4CF3-B7B3-F424E5530BD6}" type="slidenum">
              <a:rPr lang="en-US" smtClean="0"/>
              <a:t>‹#›</a:t>
            </a:fld>
            <a:endParaRPr lang="en-US"/>
          </a:p>
        </p:txBody>
      </p:sp>
    </p:spTree>
    <p:extLst>
      <p:ext uri="{BB962C8B-B14F-4D97-AF65-F5344CB8AC3E}">
        <p14:creationId xmlns:p14="http://schemas.microsoft.com/office/powerpoint/2010/main" val="4231421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B8252F6D-7664-47EA-8DF2-9F43B22A2EFF}"/>
              </a:ext>
            </a:extLst>
          </p:cNvPr>
          <p:cNvSpPr>
            <a:spLocks noChangeArrowheads="1"/>
          </p:cNvSpPr>
          <p:nvPr/>
        </p:nvSpPr>
        <p:spPr bwMode="auto">
          <a:xfrm>
            <a:off x="0" y="71801"/>
            <a:ext cx="91440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Exploring Topography-Based Downscaling Methods of Precipitation</a:t>
            </a:r>
          </a:p>
        </p:txBody>
      </p:sp>
      <p:sp>
        <p:nvSpPr>
          <p:cNvPr id="5" name="Rectangle 4">
            <a:extLst>
              <a:ext uri="{FF2B5EF4-FFF2-40B4-BE49-F238E27FC236}">
                <a16:creationId xmlns:a16="http://schemas.microsoft.com/office/drawing/2014/main" id="{BC780E74-71A5-4DB5-9AD1-5ECC5EC09800}"/>
              </a:ext>
            </a:extLst>
          </p:cNvPr>
          <p:cNvSpPr>
            <a:spLocks noChangeArrowheads="1"/>
          </p:cNvSpPr>
          <p:nvPr/>
        </p:nvSpPr>
        <p:spPr bwMode="auto">
          <a:xfrm>
            <a:off x="109728" y="1081749"/>
            <a:ext cx="4462272" cy="553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solidFill>
                  <a:prstClr val="black"/>
                </a:solidFill>
              </a:rPr>
              <a:t>Objective</a:t>
            </a:r>
          </a:p>
          <a:p>
            <a:pPr marL="285750" indent="-285750">
              <a:spcBef>
                <a:spcPct val="15000"/>
              </a:spcBef>
              <a:buFont typeface="Arial" pitchFamily="34" charset="0"/>
              <a:buChar char="●"/>
              <a:defRPr/>
            </a:pPr>
            <a:r>
              <a:rPr lang="en-US" sz="1400" dirty="0"/>
              <a:t>Develop precipitation downscaling methods that can be implemented in the Energy </a:t>
            </a:r>
            <a:r>
              <a:rPr lang="en-US" sz="1400" dirty="0" err="1"/>
              <a:t>Exascale</a:t>
            </a:r>
            <a:r>
              <a:rPr lang="en-US" sz="1400" dirty="0"/>
              <a:t> Earth System Model (E3SM) to represent the terrain effects on precipitation and subsequent influence on land surface processes</a:t>
            </a:r>
          </a:p>
          <a:p>
            <a:pPr>
              <a:spcBef>
                <a:spcPct val="15000"/>
              </a:spcBef>
              <a:defRPr/>
            </a:pPr>
            <a:endParaRPr lang="en-US" sz="1400" dirty="0"/>
          </a:p>
          <a:p>
            <a:pPr marL="231775" indent="-231775" algn="ctr">
              <a:spcBef>
                <a:spcPct val="15000"/>
              </a:spcBef>
              <a:defRPr/>
            </a:pPr>
            <a:r>
              <a:rPr lang="en-US" sz="1400" b="1" dirty="0">
                <a:solidFill>
                  <a:prstClr val="black"/>
                </a:solidFill>
              </a:rPr>
              <a:t>Approach</a:t>
            </a:r>
          </a:p>
          <a:p>
            <a:pPr marL="285750" indent="-285750">
              <a:spcBef>
                <a:spcPct val="15000"/>
              </a:spcBef>
              <a:buFont typeface="Arial" pitchFamily="34" charset="0"/>
              <a:buChar char="●"/>
              <a:defRPr/>
            </a:pPr>
            <a:r>
              <a:rPr lang="en-US" sz="1400" dirty="0"/>
              <a:t>Developed simple, topography-based downscaling methods of precipitation and applied them to disaggregate coarse grid precipitation data into fine resolution grids</a:t>
            </a:r>
          </a:p>
          <a:p>
            <a:pPr marL="285750" indent="-285750">
              <a:spcBef>
                <a:spcPct val="15000"/>
              </a:spcBef>
              <a:buFont typeface="Arial" pitchFamily="34" charset="0"/>
              <a:buChar char="●"/>
              <a:defRPr/>
            </a:pPr>
            <a:r>
              <a:rPr lang="en-US" sz="1400" dirty="0"/>
              <a:t>Compared and evaluated methods’ performance for their capability to capture the observed spatial pattern of precipitation as depicted by the high-resolution (4 km) PRISM data over the conterminous United States</a:t>
            </a:r>
          </a:p>
          <a:p>
            <a:pPr>
              <a:spcBef>
                <a:spcPct val="15000"/>
              </a:spcBef>
              <a:defRPr/>
            </a:pPr>
            <a:endParaRPr lang="en-US" sz="1400" dirty="0"/>
          </a:p>
          <a:p>
            <a:pPr algn="ctr" eaLnBrk="1" hangingPunct="1">
              <a:spcBef>
                <a:spcPct val="15000"/>
              </a:spcBef>
              <a:buFontTx/>
              <a:buNone/>
            </a:pPr>
            <a:r>
              <a:rPr lang="en-US" altLang="en-US" sz="1400" b="1" dirty="0">
                <a:solidFill>
                  <a:srgbClr val="000000"/>
                </a:solidFill>
              </a:rPr>
              <a:t>Impact</a:t>
            </a:r>
          </a:p>
          <a:p>
            <a:pPr marL="285750" indent="-285750">
              <a:spcBef>
                <a:spcPct val="15000"/>
              </a:spcBef>
              <a:buFont typeface="Arial" pitchFamily="34" charset="0"/>
              <a:buChar char="●"/>
              <a:defRPr/>
            </a:pPr>
            <a:r>
              <a:rPr lang="en-US" altLang="en-US" sz="1400" dirty="0"/>
              <a:t>Revealed that utilizing elevation measurements and accounting for airflow blocking improved precipitation downscaling in mountainous regions</a:t>
            </a:r>
          </a:p>
          <a:p>
            <a:pPr marL="285750" indent="-285750">
              <a:spcBef>
                <a:spcPct val="15000"/>
              </a:spcBef>
              <a:buFont typeface="Arial" pitchFamily="34" charset="0"/>
              <a:buChar char="●"/>
              <a:defRPr/>
            </a:pPr>
            <a:r>
              <a:rPr lang="en-US" altLang="en-US" sz="1400" dirty="0"/>
              <a:t>Selected two of these methods for implementation in E3SM </a:t>
            </a:r>
            <a:r>
              <a:rPr lang="en-US" sz="1400" dirty="0"/>
              <a:t>to enhance its ability to simulate and predict freshwater supply. This supply has downstream implications for water, energy, and food production</a:t>
            </a:r>
            <a:endParaRPr lang="en-US" altLang="en-US" sz="1400" dirty="0"/>
          </a:p>
          <a:p>
            <a:pPr marL="285750" indent="-285750">
              <a:spcBef>
                <a:spcPct val="15000"/>
              </a:spcBef>
              <a:buFont typeface="Arial" pitchFamily="34" charset="0"/>
              <a:buChar char="●"/>
              <a:defRPr/>
            </a:pPr>
            <a:endParaRPr lang="en-US" altLang="en-US" sz="1400" dirty="0"/>
          </a:p>
        </p:txBody>
      </p:sp>
      <p:sp>
        <p:nvSpPr>
          <p:cNvPr id="7" name="TextBox 6">
            <a:extLst>
              <a:ext uri="{FF2B5EF4-FFF2-40B4-BE49-F238E27FC236}">
                <a16:creationId xmlns:a16="http://schemas.microsoft.com/office/drawing/2014/main" id="{54A26210-FF8B-4D59-8FCF-E12FADB92886}"/>
              </a:ext>
            </a:extLst>
          </p:cNvPr>
          <p:cNvSpPr txBox="1"/>
          <p:nvPr/>
        </p:nvSpPr>
        <p:spPr>
          <a:xfrm>
            <a:off x="4426343" y="4315766"/>
            <a:ext cx="4717657" cy="1569660"/>
          </a:xfrm>
          <a:prstGeom prst="rect">
            <a:avLst/>
          </a:prstGeom>
          <a:solidFill>
            <a:schemeClr val="bg1"/>
          </a:solidFill>
        </p:spPr>
        <p:txBody>
          <a:bodyPr wrap="square" rtlCol="0">
            <a:spAutoFit/>
          </a:bodyPr>
          <a:lstStyle/>
          <a:p>
            <a:r>
              <a:rPr lang="en-US" sz="1200" b="1" dirty="0">
                <a:solidFill>
                  <a:srgbClr val="0000FF"/>
                </a:solidFill>
                <a:latin typeface="Arial" charset="0"/>
              </a:rPr>
              <a:t>The FNM method of downscaling, which accounts for topographic blocking of airflow, consistently simulates lower precipitation than the ERMM method across spatial resolutions of 32 km (a), 64 km (b), 96 km (c), and 128 km (d). The differences between the methods are larger when blocking occurs more often (higher </a:t>
            </a:r>
            <a:r>
              <a:rPr lang="en-US" sz="1200" b="1" dirty="0" err="1">
                <a:solidFill>
                  <a:srgbClr val="0000FF"/>
                </a:solidFill>
                <a:latin typeface="Arial" charset="0"/>
              </a:rPr>
              <a:t>h</a:t>
            </a:r>
            <a:r>
              <a:rPr lang="en-US" sz="1200" b="1" baseline="-25000" dirty="0" err="1">
                <a:solidFill>
                  <a:srgbClr val="0000FF"/>
                </a:solidFill>
                <a:latin typeface="Arial" charset="0"/>
              </a:rPr>
              <a:t>r</a:t>
            </a:r>
            <a:r>
              <a:rPr lang="en-US" sz="1200" b="1" dirty="0">
                <a:solidFill>
                  <a:srgbClr val="0000FF"/>
                </a:solidFill>
                <a:latin typeface="Arial" charset="0"/>
              </a:rPr>
              <a:t> usage shown in colors), demonstrating the important effect of topographic blocking on precipitation in mountain areas.</a:t>
            </a:r>
          </a:p>
        </p:txBody>
      </p:sp>
      <p:pic>
        <p:nvPicPr>
          <p:cNvPr id="11" name="Picture 10">
            <a:extLst>
              <a:ext uri="{FF2B5EF4-FFF2-40B4-BE49-F238E27FC236}">
                <a16:creationId xmlns:a16="http://schemas.microsoft.com/office/drawing/2014/main" id="{93E29B33-7693-48B2-B9EA-ADA87737BC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705238"/>
            <a:ext cx="4137779" cy="3610528"/>
          </a:xfrm>
          <a:prstGeom prst="rect">
            <a:avLst/>
          </a:prstGeom>
        </p:spPr>
      </p:pic>
      <p:sp>
        <p:nvSpPr>
          <p:cNvPr id="6" name="Text Box 6">
            <a:extLst>
              <a:ext uri="{FF2B5EF4-FFF2-40B4-BE49-F238E27FC236}">
                <a16:creationId xmlns:a16="http://schemas.microsoft.com/office/drawing/2014/main" id="{428B4E99-318E-4F66-87A6-6A3CA55B25EC}"/>
              </a:ext>
            </a:extLst>
          </p:cNvPr>
          <p:cNvSpPr txBox="1">
            <a:spLocks noChangeArrowheads="1"/>
          </p:cNvSpPr>
          <p:nvPr/>
        </p:nvSpPr>
        <p:spPr bwMode="auto">
          <a:xfrm>
            <a:off x="4510824" y="5860934"/>
            <a:ext cx="4408884" cy="9725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lang="en-US" sz="1100" dirty="0"/>
              <a:t>TK </a:t>
            </a:r>
            <a:r>
              <a:rPr lang="en-US" sz="1100" dirty="0" err="1"/>
              <a:t>Tesfa</a:t>
            </a:r>
            <a:r>
              <a:rPr lang="en-US" sz="1100" dirty="0"/>
              <a:t>, LR Leung, and SJ </a:t>
            </a:r>
            <a:r>
              <a:rPr lang="en-US" sz="1100" dirty="0" err="1"/>
              <a:t>Ghan</a:t>
            </a:r>
            <a:r>
              <a:rPr lang="en-US" sz="1100" dirty="0"/>
              <a:t>. 2020.” Exploring Topography‐Based Methods for Downscaling </a:t>
            </a:r>
            <a:r>
              <a:rPr lang="en-US" sz="1100" dirty="0" err="1"/>
              <a:t>Subgrid</a:t>
            </a:r>
            <a:r>
              <a:rPr lang="en-US" sz="1100" dirty="0"/>
              <a:t> Precipitation for Use in Earth System Models.” </a:t>
            </a:r>
            <a:r>
              <a:rPr lang="en-US" sz="1100" i="1" dirty="0"/>
              <a:t>Journal of Geophysical Research: Atmospheres</a:t>
            </a:r>
            <a:r>
              <a:rPr lang="en-US" sz="1100" dirty="0"/>
              <a:t>, 125: e2019JD031456. </a:t>
            </a:r>
          </a:p>
          <a:p>
            <a:pPr>
              <a:buNone/>
            </a:pPr>
            <a:r>
              <a:rPr lang="en-US" sz="1100" dirty="0"/>
              <a:t>DOI: 10.1029/2019JD031456</a:t>
            </a:r>
          </a:p>
        </p:txBody>
      </p:sp>
    </p:spTree>
    <p:extLst>
      <p:ext uri="{BB962C8B-B14F-4D97-AF65-F5344CB8AC3E}">
        <p14:creationId xmlns:p14="http://schemas.microsoft.com/office/powerpoint/2010/main" val="660160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F2DDEA7B9E79478A191B9828420AB1" ma:contentTypeVersion="7" ma:contentTypeDescription="Create a new document." ma:contentTypeScope="" ma:versionID="0ebe2acd4a5acc68405fb9a1b12eb3a3">
  <xsd:schema xmlns:xsd="http://www.w3.org/2001/XMLSchema" xmlns:xs="http://www.w3.org/2001/XMLSchema" xmlns:p="http://schemas.microsoft.com/office/2006/metadata/properties" xmlns:ns3="853cd0a7-490b-4ed6-a494-612d89b6b072" targetNamespace="http://schemas.microsoft.com/office/2006/metadata/properties" ma:root="true" ma:fieldsID="565e0c1f603e59f62dacf2cb61574884" ns3:_="">
    <xsd:import namespace="853cd0a7-490b-4ed6-a494-612d89b6b07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3cd0a7-490b-4ed6-a494-612d89b6b0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DD0966E738D64E49B965032E22FBBBFF" ma:contentTypeVersion="4" ma:contentTypeDescription="Microsoft PowerPoint Slide" ma:contentTypeScope="" ma:versionID="b3474de98243c38ca447bb66c1087723">
  <xsd:schema xmlns:xsd="http://www.w3.org/2001/XMLSchema" xmlns:xs="http://www.w3.org/2001/XMLSchema" xmlns:p="http://schemas.microsoft.com/office/2006/metadata/properties" xmlns:ns1="http://schemas.microsoft.com/sharepoint/v3" xmlns:ns3="3f367a74-7294-440b-bcf2-615eafc1d48f" targetNamespace="http://schemas.microsoft.com/office/2006/metadata/properties" ma:root="true" ma:fieldsID="9b034228d1307b28e45b372313e8c5d5" ns1:_="" ns3:_="">
    <xsd:import namespace="http://schemas.microsoft.com/sharepoint/v3"/>
    <xsd:import namespace="3f367a74-7294-440b-bcf2-615eafc1d48f"/>
    <xsd:element name="properties">
      <xsd:complexType>
        <xsd:sequence>
          <xsd:element name="documentManagement">
            <xsd:complexType>
              <xsd:all>
                <xsd:element ref="ns1:Presentation" minOccurs="0"/>
                <xsd:element ref="ns1:SlideDescription" minOccurs="0"/>
                <xsd:element ref="ns3:Funding"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0" nillable="true" ma:displayName="Presentation" ma:internalName="Presentation">
      <xsd:simpleType>
        <xsd:restriction base="dms:Text"/>
      </xsd:simpleType>
    </xsd:element>
    <xsd:element name="SlideDescription" ma:index="1"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f367a74-7294-440b-bcf2-615eafc1d48f" elementFormDefault="qualified">
    <xsd:import namespace="http://schemas.microsoft.com/office/2006/documentManagement/types"/>
    <xsd:import namespace="http://schemas.microsoft.com/office/infopath/2007/PartnerControls"/>
    <xsd:element name="Funding" ma:index="7" nillable="true" ma:displayName="Funding" ma:description="Funding Soure" ma:internalName="Funding" ma:readOnly="false">
      <xsd:simpleType>
        <xsd:restriction base="dms:Note">
          <xsd:maxLength value="255"/>
        </xsd:restrictio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Funding xmlns="3f367a74-7294-440b-bcf2-615eafc1d48f">E3SM</Funding>
    <SlideDescription xmlns="http://schemas.microsoft.com/sharepoint/v3" xsi:nil="true"/>
  </documentManagement>
</p:properties>
</file>

<file path=customXml/itemProps1.xml><?xml version="1.0" encoding="utf-8"?>
<ds:datastoreItem xmlns:ds="http://schemas.openxmlformats.org/officeDocument/2006/customXml" ds:itemID="{80EC56D0-50D2-42A0-BB2E-5035037E64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3cd0a7-490b-4ed6-a494-612d89b6b07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23A5CF-4CDD-4778-9505-64624EE27402}"/>
</file>

<file path=customXml/itemProps3.xml><?xml version="1.0" encoding="utf-8"?>
<ds:datastoreItem xmlns:ds="http://schemas.openxmlformats.org/officeDocument/2006/customXml" ds:itemID="{990AD0D1-8CEC-4FA4-AB1D-D37865BD01DB}">
  <ds:schemaRefs>
    <ds:schemaRef ds:uri="http://purl.org/dc/terms/"/>
    <ds:schemaRef ds:uri="http://purl.org/dc/dcmitype/"/>
    <ds:schemaRef ds:uri="http://schemas.openxmlformats.org/package/2006/metadata/core-properties"/>
    <ds:schemaRef ds:uri="http://purl.org/dc/elements/1.1/"/>
    <ds:schemaRef ds:uri="http://schemas.microsoft.com/office/2006/documentManagement/types"/>
    <ds:schemaRef ds:uri="853cd0a7-490b-4ed6-a494-612d89b6b072"/>
    <ds:schemaRef ds:uri="http://schemas.microsoft.com/office/2006/metadata/properties"/>
    <ds:schemaRef ds:uri="http://www.w3.org/XML/1998/namespac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453</TotalTime>
  <Words>266</Words>
  <Application>Microsoft Office PowerPoint</Application>
  <PresentationFormat>On-screen Show (4:3)</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Tesfa, Teklu K</dc:creator>
  <cp:lastModifiedBy>Fellet, Melissae S</cp:lastModifiedBy>
  <cp:revision>10</cp:revision>
  <dcterms:created xsi:type="dcterms:W3CDTF">2020-03-26T17:37:55Z</dcterms:created>
  <dcterms:modified xsi:type="dcterms:W3CDTF">2020-04-23T16:30:20Z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0x010100A22E315B1F3C42B49A0E90D2F9AB5AB100DD0966E738D64E49B965032E22FBBBFF</vt:lpwstr>
  </property>
</Properties>
</file>