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3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91AEC-12B7-4C26-A738-40B041821046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E8160-B067-4131-B951-8E605976F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14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http://www.pnnl.gov/science/highlights/highlights.asp?division=749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3C332-8E51-492D-9768-D9A67C0E20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48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5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34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" y="915560"/>
            <a:ext cx="3760485" cy="5103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500" dirty="0" smtClean="0">
                <a:cs typeface="Arial" pitchFamily="34" charset="0"/>
              </a:rPr>
              <a:t>Evaluate new topography-based spatial units and methods of dividing watersheds into spatial units (delineation) for topographic diversity to improve </a:t>
            </a:r>
            <a:r>
              <a:rPr lang="en-US" sz="1500" dirty="0" smtClean="0">
                <a:cs typeface="Arial" pitchFamily="34" charset="0"/>
              </a:rPr>
              <a:t>land-surface </a:t>
            </a:r>
            <a:r>
              <a:rPr lang="en-US" sz="1500" dirty="0" smtClean="0">
                <a:cs typeface="Arial" pitchFamily="34" charset="0"/>
              </a:rPr>
              <a:t>modeling</a:t>
            </a:r>
          </a:p>
          <a:p>
            <a:pPr marL="231775" indent="-231775" algn="ctr">
              <a:spcBef>
                <a:spcPts val="800"/>
              </a:spcBef>
              <a:defRPr/>
            </a:pPr>
            <a:r>
              <a:rPr lang="en-US" b="1" dirty="0" smtClean="0">
                <a:cs typeface="Arial" pitchFamily="34" charset="0"/>
              </a:rPr>
              <a:t>Approach</a:t>
            </a:r>
            <a:endParaRPr lang="en-US" sz="1600" b="1" dirty="0"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500" dirty="0" smtClean="0">
                <a:cs typeface="Arial" pitchFamily="34" charset="0"/>
              </a:rPr>
              <a:t>Developed algorithms of watershed delineation (local and global) to obtain topography-based spatial units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500" dirty="0" smtClean="0">
                <a:cs typeface="Arial" pitchFamily="34" charset="0"/>
              </a:rPr>
              <a:t>Applied the methods over a topographically diverse region of the northwestern United States to develop </a:t>
            </a:r>
            <a:r>
              <a:rPr lang="en-US" sz="1500" dirty="0" err="1" smtClean="0">
                <a:cs typeface="Arial" pitchFamily="34" charset="0"/>
              </a:rPr>
              <a:t>geolocated</a:t>
            </a:r>
            <a:r>
              <a:rPr lang="en-US" sz="1500" dirty="0" smtClean="0">
                <a:cs typeface="Arial" pitchFamily="34" charset="0"/>
              </a:rPr>
              <a:t> and </a:t>
            </a:r>
            <a:r>
              <a:rPr lang="en-US" sz="1500" dirty="0" err="1" smtClean="0">
                <a:cs typeface="Arial" pitchFamily="34" charset="0"/>
              </a:rPr>
              <a:t>nongeolocated</a:t>
            </a:r>
            <a:r>
              <a:rPr lang="en-US" sz="1500" dirty="0" smtClean="0">
                <a:cs typeface="Arial" pitchFamily="34" charset="0"/>
              </a:rPr>
              <a:t> spatial units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500" dirty="0" smtClean="0">
                <a:cs typeface="Arial" pitchFamily="34" charset="0"/>
              </a:rPr>
              <a:t>Evaluated the methods and spatial units for their ability to capture topographic diversity and the implications for representations of atmospheric forcing and </a:t>
            </a:r>
            <a:r>
              <a:rPr lang="en-US" sz="1500" dirty="0" smtClean="0">
                <a:cs typeface="Arial" pitchFamily="34" charset="0"/>
              </a:rPr>
              <a:t>land-cover </a:t>
            </a:r>
            <a:r>
              <a:rPr lang="en-US" sz="1500" dirty="0" smtClean="0">
                <a:cs typeface="Arial" pitchFamily="34" charset="0"/>
              </a:rPr>
              <a:t>spatial patterns 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90499" y="5964865"/>
            <a:ext cx="3543301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000" dirty="0" err="1" smtClean="0"/>
              <a:t>Tesfa</a:t>
            </a:r>
            <a:r>
              <a:rPr lang="en-US" sz="1000" dirty="0" smtClean="0"/>
              <a:t> TK </a:t>
            </a:r>
            <a:r>
              <a:rPr lang="en-US" sz="1000" dirty="0"/>
              <a:t>and </a:t>
            </a:r>
            <a:r>
              <a:rPr lang="en-US" sz="1000" dirty="0" smtClean="0"/>
              <a:t>LR Leung. 2017. “Exploring </a:t>
            </a:r>
            <a:r>
              <a:rPr lang="en-US" sz="1000" dirty="0"/>
              <a:t>N</a:t>
            </a:r>
            <a:r>
              <a:rPr lang="en-US" sz="1000" dirty="0" smtClean="0"/>
              <a:t>ew Topography-Based </a:t>
            </a:r>
            <a:r>
              <a:rPr lang="en-US" sz="1000" dirty="0" err="1"/>
              <a:t>S</a:t>
            </a:r>
            <a:r>
              <a:rPr lang="en-US" sz="1000" dirty="0" err="1" smtClean="0"/>
              <a:t>ubgrid</a:t>
            </a:r>
            <a:r>
              <a:rPr lang="en-US" sz="1000" dirty="0" smtClean="0"/>
              <a:t> </a:t>
            </a:r>
            <a:r>
              <a:rPr lang="en-US" sz="1000" dirty="0"/>
              <a:t>S</a:t>
            </a:r>
            <a:r>
              <a:rPr lang="en-US" sz="1000" dirty="0" smtClean="0"/>
              <a:t>patial </a:t>
            </a:r>
            <a:r>
              <a:rPr lang="en-US" sz="1000" dirty="0"/>
              <a:t>S</a:t>
            </a:r>
            <a:r>
              <a:rPr lang="en-US" sz="1000" dirty="0" smtClean="0"/>
              <a:t>tructures </a:t>
            </a:r>
            <a:r>
              <a:rPr lang="en-US" sz="1000" dirty="0"/>
              <a:t>for </a:t>
            </a:r>
            <a:r>
              <a:rPr lang="en-US" sz="1000" dirty="0" smtClean="0"/>
              <a:t>Improving </a:t>
            </a:r>
            <a:r>
              <a:rPr lang="en-US" sz="1000" dirty="0"/>
              <a:t>L</a:t>
            </a:r>
            <a:r>
              <a:rPr lang="en-US" sz="1000" dirty="0" smtClean="0"/>
              <a:t>and </a:t>
            </a:r>
            <a:r>
              <a:rPr lang="en-US" sz="1000" dirty="0"/>
              <a:t>S</a:t>
            </a:r>
            <a:r>
              <a:rPr lang="en-US" sz="1000" dirty="0" smtClean="0"/>
              <a:t>urface Modeling.” </a:t>
            </a:r>
            <a:r>
              <a:rPr lang="en-US" sz="1000" i="1" dirty="0" smtClean="0"/>
              <a:t>Geoscientific Model Development </a:t>
            </a:r>
            <a:r>
              <a:rPr lang="en-US" sz="1000" dirty="0" smtClean="0"/>
              <a:t>10</a:t>
            </a:r>
            <a:r>
              <a:rPr lang="en-US" sz="1000" dirty="0"/>
              <a:t>, </a:t>
            </a:r>
            <a:r>
              <a:rPr lang="en-US" sz="1000" dirty="0" smtClean="0"/>
              <a:t>873-888. DOI: 10.5194/gmd-10-873-2017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962399" y="4972588"/>
            <a:ext cx="5169506" cy="1853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500" dirty="0" smtClean="0"/>
              <a:t>Adopting </a:t>
            </a:r>
            <a:r>
              <a:rPr lang="en-US" sz="1500" dirty="0"/>
              <a:t>geomorphologic concepts in </a:t>
            </a:r>
            <a:r>
              <a:rPr lang="en-US" sz="1500" dirty="0" smtClean="0"/>
              <a:t>watershed delineation improves capability to capture </a:t>
            </a:r>
            <a:r>
              <a:rPr lang="en-US" sz="1500" dirty="0"/>
              <a:t>subgrid topographic </a:t>
            </a:r>
            <a:r>
              <a:rPr lang="en-US" sz="1500" dirty="0" smtClean="0"/>
              <a:t>diversity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500" dirty="0" smtClean="0"/>
              <a:t>Climatic </a:t>
            </a:r>
            <a:r>
              <a:rPr lang="en-US" sz="1500" dirty="0"/>
              <a:t>and </a:t>
            </a:r>
            <a:r>
              <a:rPr lang="en-US" sz="1500" dirty="0" smtClean="0"/>
              <a:t>land-cover </a:t>
            </a:r>
            <a:r>
              <a:rPr lang="en-US" sz="1500" dirty="0"/>
              <a:t>variability </a:t>
            </a:r>
            <a:r>
              <a:rPr lang="en-US" sz="1500" dirty="0" smtClean="0"/>
              <a:t>will </a:t>
            </a:r>
            <a:r>
              <a:rPr lang="en-US" sz="1500" dirty="0"/>
              <a:t>be better represented with </a:t>
            </a:r>
            <a:r>
              <a:rPr lang="en-US" sz="1500" dirty="0" smtClean="0"/>
              <a:t>only a </a:t>
            </a:r>
            <a:r>
              <a:rPr lang="en-US" sz="1500" dirty="0"/>
              <a:t>nominal increase in computational </a:t>
            </a:r>
            <a:r>
              <a:rPr lang="en-US" sz="1500" dirty="0" smtClean="0"/>
              <a:t>requirements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45649" y="3124200"/>
            <a:ext cx="2964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TOP: Spatial patterns of average slope (a) and elevation range (b) of the watershed over the Columbia River basin are compared against the spatial pattern of the number of </a:t>
            </a:r>
            <a:r>
              <a:rPr lang="en-US" sz="12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subgrid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units per watershed (c) obtained using the local method 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RIGHT: Hypsometric curves of two watersheds with contrasting elevation variability</a:t>
            </a:r>
            <a:endParaRPr lang="en-US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52400" y="8847"/>
            <a:ext cx="8839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 smtClean="0"/>
              <a:t>New Topography-Based </a:t>
            </a:r>
            <a:r>
              <a:rPr lang="en-US" sz="2800" b="1" dirty="0"/>
              <a:t>S</a:t>
            </a:r>
            <a:r>
              <a:rPr lang="en-US" sz="2800" b="1" dirty="0" smtClean="0"/>
              <a:t>ubgrid </a:t>
            </a:r>
            <a:r>
              <a:rPr lang="en-US" sz="2800" b="1" dirty="0"/>
              <a:t>U</a:t>
            </a:r>
            <a:r>
              <a:rPr lang="en-US" sz="2800" b="1" dirty="0" smtClean="0"/>
              <a:t>nits Improve </a:t>
            </a:r>
            <a:br>
              <a:rPr lang="en-US" sz="2800" b="1" dirty="0" smtClean="0"/>
            </a:br>
            <a:r>
              <a:rPr lang="en-US" sz="2800" b="1" dirty="0" smtClean="0"/>
              <a:t>Land-Surface </a:t>
            </a:r>
            <a:r>
              <a:rPr lang="en-US" sz="2800" b="1" dirty="0" smtClean="0"/>
              <a:t>Modeling </a:t>
            </a:r>
            <a:endParaRPr lang="en-US" sz="28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914400"/>
            <a:ext cx="4863049" cy="2091664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7086600" y="3124200"/>
            <a:ext cx="2057400" cy="1936602"/>
            <a:chOff x="1828800" y="1843468"/>
            <a:chExt cx="4966805" cy="4675184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754" b="-1"/>
            <a:stretch/>
          </p:blipFill>
          <p:spPr>
            <a:xfrm>
              <a:off x="1828800" y="1843468"/>
              <a:ext cx="4966805" cy="4675184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5588815" y="3796855"/>
              <a:ext cx="854155" cy="5554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Toe</a:t>
              </a:r>
              <a:endParaRPr lang="en-US" sz="1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623961" y="3124199"/>
              <a:ext cx="1009654" cy="555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Body</a:t>
              </a:r>
              <a:endParaRPr lang="en-US" sz="1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320520" y="3430847"/>
              <a:ext cx="1031351" cy="555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Head</a:t>
              </a:r>
              <a:endParaRPr lang="en-US" sz="1000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2836197" y="3124200"/>
              <a:ext cx="92997" cy="381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>
              <a:off x="4640978" y="3601174"/>
              <a:ext cx="216956" cy="381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>
              <a:off x="5907245" y="4421159"/>
              <a:ext cx="216956" cy="381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8741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Tesfa-Leung-Slide-SpatialStructures-GMD-March2017f</Presentation>
    <Funding xmlns="98b00cf3-a6ce-40de-8923-f140beb786e9">ESM (ACME)</Funding>
  </documentManagement>
</p:properties>
</file>

<file path=customXml/itemProps1.xml><?xml version="1.0" encoding="utf-8"?>
<ds:datastoreItem xmlns:ds="http://schemas.openxmlformats.org/officeDocument/2006/customXml" ds:itemID="{D2730030-A65D-4819-831F-ADD96F492E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B3DAFE7-33DC-407C-87C2-86D1E5CDD024}">
  <ds:schemaRefs>
    <ds:schemaRef ds:uri="http://schemas.microsoft.com/office/infopath/2007/PartnerControls"/>
    <ds:schemaRef ds:uri="98b00cf3-a6ce-40de-8923-f140beb786e9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http://purl.org/dc/terms/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1645</TotalTime>
  <Words>215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Tesfa-Leung-Slide-SpatialStructures-GMD-March2017f</dc:title>
  <dc:creator>Tesfa, Teklu K</dc:creator>
  <dc:description/>
  <cp:lastModifiedBy>Dorsey, Kathryn S</cp:lastModifiedBy>
  <cp:revision>61</cp:revision>
  <dcterms:created xsi:type="dcterms:W3CDTF">2006-08-16T00:00:00Z</dcterms:created>
  <dcterms:modified xsi:type="dcterms:W3CDTF">2017-03-15T15:52:48Z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ESM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Tesfa-Leung-Slide-SpatialStructures-GMD-March2017f</vt:lpwstr>
  </property>
  <property fmtid="{D5CDD505-2E9C-101B-9397-08002B2CF9AE}" pid="8" name="SlideDescription">
    <vt:lpwstr/>
  </property>
</Properties>
</file>