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133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B91AEC-12B7-4C26-A738-40B041821046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1E8160-B067-4131-B951-8E605976F2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614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http://www.pnnl.gov/science/highlights/highlights.asp?division=749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3C332-8E51-492D-9768-D9A67C0E200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48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25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634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</a:pPr>
            <a:endParaRPr lang="en-US" sz="160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6200" y="915560"/>
            <a:ext cx="3760485" cy="5103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b="1" dirty="0">
                <a:latin typeface="Calibri" pitchFamily="34" charset="0"/>
                <a:ea typeface="+mn-ea"/>
                <a:cs typeface="Arial" pitchFamily="34" charset="0"/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500" dirty="0" smtClean="0">
                <a:cs typeface="Arial" pitchFamily="34" charset="0"/>
              </a:rPr>
              <a:t>Evaluate new topography-based spatial units and methods of dividing watersheds into spatial units (delineation) for topographic diversity to improve </a:t>
            </a:r>
            <a:r>
              <a:rPr lang="en-US" sz="1500" dirty="0" smtClean="0">
                <a:cs typeface="Arial" pitchFamily="34" charset="0"/>
              </a:rPr>
              <a:t>land-surface </a:t>
            </a:r>
            <a:r>
              <a:rPr lang="en-US" sz="1500" dirty="0" smtClean="0">
                <a:cs typeface="Arial" pitchFamily="34" charset="0"/>
              </a:rPr>
              <a:t>modeling</a:t>
            </a:r>
          </a:p>
          <a:p>
            <a:pPr marL="231775" indent="-231775" algn="ctr">
              <a:spcBef>
                <a:spcPts val="800"/>
              </a:spcBef>
              <a:defRPr/>
            </a:pPr>
            <a:r>
              <a:rPr lang="en-US" b="1" dirty="0" smtClean="0">
                <a:cs typeface="Arial" pitchFamily="34" charset="0"/>
              </a:rPr>
              <a:t>Approach</a:t>
            </a:r>
            <a:endParaRPr lang="en-US" sz="1600" b="1" dirty="0">
              <a:cs typeface="Arial" pitchFamily="34" charset="0"/>
            </a:endParaRP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500" dirty="0" smtClean="0">
                <a:cs typeface="Arial" pitchFamily="34" charset="0"/>
              </a:rPr>
              <a:t>Developed algorithms of watershed delineation (local and global) to obtain topography-based spatial units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500" dirty="0" smtClean="0">
                <a:cs typeface="Arial" pitchFamily="34" charset="0"/>
              </a:rPr>
              <a:t>Applied the methods over a topographically diverse region of the northwestern United States to develop </a:t>
            </a:r>
            <a:r>
              <a:rPr lang="en-US" sz="1500" dirty="0" err="1" smtClean="0">
                <a:cs typeface="Arial" pitchFamily="34" charset="0"/>
              </a:rPr>
              <a:t>geolocated</a:t>
            </a:r>
            <a:r>
              <a:rPr lang="en-US" sz="1500" dirty="0" smtClean="0">
                <a:cs typeface="Arial" pitchFamily="34" charset="0"/>
              </a:rPr>
              <a:t> and </a:t>
            </a:r>
            <a:r>
              <a:rPr lang="en-US" sz="1500" dirty="0" err="1" smtClean="0">
                <a:cs typeface="Arial" pitchFamily="34" charset="0"/>
              </a:rPr>
              <a:t>nongeolocated</a:t>
            </a:r>
            <a:r>
              <a:rPr lang="en-US" sz="1500" dirty="0" smtClean="0">
                <a:cs typeface="Arial" pitchFamily="34" charset="0"/>
              </a:rPr>
              <a:t> spatial units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500" dirty="0" smtClean="0">
                <a:cs typeface="Arial" pitchFamily="34" charset="0"/>
              </a:rPr>
              <a:t>Evaluated the methods and spatial units for their ability to capture topographic diversity and the implications for representations of atmospheric forcing and </a:t>
            </a:r>
            <a:r>
              <a:rPr lang="en-US" sz="1500" dirty="0" smtClean="0">
                <a:cs typeface="Arial" pitchFamily="34" charset="0"/>
              </a:rPr>
              <a:t>land-cover </a:t>
            </a:r>
            <a:r>
              <a:rPr lang="en-US" sz="1500" dirty="0" smtClean="0">
                <a:cs typeface="Arial" pitchFamily="34" charset="0"/>
              </a:rPr>
              <a:t>spatial patterns 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190499" y="5964865"/>
            <a:ext cx="3543301" cy="70788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sz="1000" dirty="0" err="1" smtClean="0"/>
              <a:t>Tesfa</a:t>
            </a:r>
            <a:r>
              <a:rPr lang="en-US" sz="1000" dirty="0" smtClean="0"/>
              <a:t> TK </a:t>
            </a:r>
            <a:r>
              <a:rPr lang="en-US" sz="1000" dirty="0"/>
              <a:t>and </a:t>
            </a:r>
            <a:r>
              <a:rPr lang="en-US" sz="1000" dirty="0" smtClean="0"/>
              <a:t>LR Leung. 2017. “Exploring </a:t>
            </a:r>
            <a:r>
              <a:rPr lang="en-US" sz="1000" dirty="0"/>
              <a:t>N</a:t>
            </a:r>
            <a:r>
              <a:rPr lang="en-US" sz="1000" dirty="0" smtClean="0"/>
              <a:t>ew Topography-Based </a:t>
            </a:r>
            <a:r>
              <a:rPr lang="en-US" sz="1000" dirty="0" err="1"/>
              <a:t>S</a:t>
            </a:r>
            <a:r>
              <a:rPr lang="en-US" sz="1000" dirty="0" err="1" smtClean="0"/>
              <a:t>ubgrid</a:t>
            </a:r>
            <a:r>
              <a:rPr lang="en-US" sz="1000" dirty="0" smtClean="0"/>
              <a:t> </a:t>
            </a:r>
            <a:r>
              <a:rPr lang="en-US" sz="1000" dirty="0"/>
              <a:t>S</a:t>
            </a:r>
            <a:r>
              <a:rPr lang="en-US" sz="1000" dirty="0" smtClean="0"/>
              <a:t>patial </a:t>
            </a:r>
            <a:r>
              <a:rPr lang="en-US" sz="1000" dirty="0"/>
              <a:t>S</a:t>
            </a:r>
            <a:r>
              <a:rPr lang="en-US" sz="1000" dirty="0" smtClean="0"/>
              <a:t>tructures </a:t>
            </a:r>
            <a:r>
              <a:rPr lang="en-US" sz="1000" dirty="0"/>
              <a:t>for </a:t>
            </a:r>
            <a:r>
              <a:rPr lang="en-US" sz="1000" dirty="0" smtClean="0"/>
              <a:t>Improving </a:t>
            </a:r>
            <a:r>
              <a:rPr lang="en-US" sz="1000" dirty="0"/>
              <a:t>L</a:t>
            </a:r>
            <a:r>
              <a:rPr lang="en-US" sz="1000" dirty="0" smtClean="0"/>
              <a:t>and </a:t>
            </a:r>
            <a:r>
              <a:rPr lang="en-US" sz="1000" dirty="0"/>
              <a:t>S</a:t>
            </a:r>
            <a:r>
              <a:rPr lang="en-US" sz="1000" dirty="0" smtClean="0"/>
              <a:t>urface Modeling.” </a:t>
            </a:r>
            <a:r>
              <a:rPr lang="en-US" sz="1000" i="1" dirty="0" smtClean="0"/>
              <a:t>Geoscientific Model Development </a:t>
            </a:r>
            <a:r>
              <a:rPr lang="en-US" sz="1000" dirty="0" smtClean="0"/>
              <a:t>10</a:t>
            </a:r>
            <a:r>
              <a:rPr lang="en-US" sz="1000" dirty="0"/>
              <a:t>, </a:t>
            </a:r>
            <a:r>
              <a:rPr lang="en-US" sz="1000" dirty="0" smtClean="0"/>
              <a:t>873-888. DOI: 10.5194/gmd-10-873-2017</a:t>
            </a: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962399" y="4972588"/>
            <a:ext cx="5169506" cy="1853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1313" indent="-287338" algn="ctr">
              <a:spcBef>
                <a:spcPct val="15000"/>
              </a:spcBef>
              <a:tabLst>
                <a:tab pos="338138" algn="l"/>
              </a:tabLst>
            </a:pPr>
            <a:r>
              <a:rPr lang="en-US" b="1" dirty="0"/>
              <a:t>Impact</a:t>
            </a:r>
          </a:p>
          <a:p>
            <a:pPr marL="341313" indent="-287338">
              <a:spcBef>
                <a:spcPct val="15000"/>
              </a:spcBef>
              <a:buFont typeface="Arial" charset="0"/>
              <a:buChar char="●"/>
              <a:tabLst>
                <a:tab pos="338138" algn="l"/>
              </a:tabLst>
            </a:pPr>
            <a:r>
              <a:rPr lang="en-US" sz="1500" dirty="0" smtClean="0"/>
              <a:t>Adopting </a:t>
            </a:r>
            <a:r>
              <a:rPr lang="en-US" sz="1500" dirty="0"/>
              <a:t>geomorphologic concepts in </a:t>
            </a:r>
            <a:r>
              <a:rPr lang="en-US" sz="1500" dirty="0" smtClean="0"/>
              <a:t>watershed delineation improves capability to capture </a:t>
            </a:r>
            <a:r>
              <a:rPr lang="en-US" sz="1500" dirty="0"/>
              <a:t>subgrid topographic </a:t>
            </a:r>
            <a:r>
              <a:rPr lang="en-US" sz="1500" dirty="0" smtClean="0"/>
              <a:t>diversity</a:t>
            </a:r>
          </a:p>
          <a:p>
            <a:pPr marL="341313" indent="-287338">
              <a:spcBef>
                <a:spcPct val="15000"/>
              </a:spcBef>
              <a:buFont typeface="Arial" charset="0"/>
              <a:buChar char="●"/>
              <a:tabLst>
                <a:tab pos="338138" algn="l"/>
              </a:tabLst>
            </a:pPr>
            <a:r>
              <a:rPr lang="en-US" sz="1500" dirty="0" smtClean="0"/>
              <a:t>Climatic </a:t>
            </a:r>
            <a:r>
              <a:rPr lang="en-US" sz="1500" dirty="0"/>
              <a:t>and </a:t>
            </a:r>
            <a:r>
              <a:rPr lang="en-US" sz="1500" dirty="0" smtClean="0"/>
              <a:t>land-cover </a:t>
            </a:r>
            <a:r>
              <a:rPr lang="en-US" sz="1500" dirty="0"/>
              <a:t>variability </a:t>
            </a:r>
            <a:r>
              <a:rPr lang="en-US" sz="1500" dirty="0" smtClean="0"/>
              <a:t>will </a:t>
            </a:r>
            <a:r>
              <a:rPr lang="en-US" sz="1500" dirty="0"/>
              <a:t>be better represented with </a:t>
            </a:r>
            <a:r>
              <a:rPr lang="en-US" sz="1500" dirty="0" smtClean="0"/>
              <a:t>only a </a:t>
            </a:r>
            <a:r>
              <a:rPr lang="en-US" sz="1500" dirty="0"/>
              <a:t>nominal increase in computational </a:t>
            </a:r>
            <a:r>
              <a:rPr lang="en-US" sz="1500" dirty="0" smtClean="0"/>
              <a:t>requirements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45649" y="3124200"/>
            <a:ext cx="29647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TOP: Spatial patterns of average slope (a) and elevation range (b) of the watershed over the Columbia River basin are compared against the spatial pattern of the number of </a:t>
            </a:r>
            <a:r>
              <a:rPr lang="en-US" sz="1200" b="1" dirty="0" err="1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subgrid</a:t>
            </a:r>
            <a:r>
              <a:rPr lang="en-US" sz="12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units per watershed (c) obtained using the local method </a:t>
            </a:r>
          </a:p>
          <a:p>
            <a:r>
              <a:rPr lang="en-US" sz="1200" b="1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RIGHT: Hypsometric curves of two watersheds with contrasting elevation variability</a:t>
            </a:r>
            <a:endParaRPr lang="en-US" sz="12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52400" y="8847"/>
            <a:ext cx="88392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800" b="1" dirty="0" smtClean="0"/>
              <a:t>New Topography-Based </a:t>
            </a:r>
            <a:r>
              <a:rPr lang="en-US" sz="2800" b="1" dirty="0"/>
              <a:t>S</a:t>
            </a:r>
            <a:r>
              <a:rPr lang="en-US" sz="2800" b="1" dirty="0" smtClean="0"/>
              <a:t>ubgrid </a:t>
            </a:r>
            <a:r>
              <a:rPr lang="en-US" sz="2800" b="1" dirty="0"/>
              <a:t>U</a:t>
            </a:r>
            <a:r>
              <a:rPr lang="en-US" sz="2800" b="1" dirty="0" smtClean="0"/>
              <a:t>nits Improve </a:t>
            </a:r>
            <a:br>
              <a:rPr lang="en-US" sz="2800" b="1" dirty="0" smtClean="0"/>
            </a:br>
            <a:r>
              <a:rPr lang="en-US" sz="2800" b="1" dirty="0" smtClean="0"/>
              <a:t>Land-Surface </a:t>
            </a:r>
            <a:r>
              <a:rPr lang="en-US" sz="2800" b="1" dirty="0" smtClean="0"/>
              <a:t>Modeling </a:t>
            </a:r>
            <a:endParaRPr lang="en-US" sz="2800" b="1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914400"/>
            <a:ext cx="4863049" cy="2091664"/>
          </a:xfrm>
          <a:prstGeom prst="rect">
            <a:avLst/>
          </a:prstGeom>
        </p:spPr>
      </p:pic>
      <p:grpSp>
        <p:nvGrpSpPr>
          <p:cNvPr id="17" name="Group 16"/>
          <p:cNvGrpSpPr/>
          <p:nvPr/>
        </p:nvGrpSpPr>
        <p:grpSpPr>
          <a:xfrm>
            <a:off x="7086600" y="3124200"/>
            <a:ext cx="2057400" cy="1936602"/>
            <a:chOff x="1828800" y="1843468"/>
            <a:chExt cx="4966805" cy="4675184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754" b="-1"/>
            <a:stretch/>
          </p:blipFill>
          <p:spPr>
            <a:xfrm>
              <a:off x="1828800" y="1843468"/>
              <a:ext cx="4966805" cy="4675184"/>
            </a:xfrm>
            <a:prstGeom prst="rect">
              <a:avLst/>
            </a:prstGeom>
          </p:spPr>
        </p:pic>
        <p:sp>
          <p:nvSpPr>
            <p:cNvPr id="19" name="TextBox 18"/>
            <p:cNvSpPr txBox="1"/>
            <p:nvPr/>
          </p:nvSpPr>
          <p:spPr>
            <a:xfrm>
              <a:off x="5588815" y="3796855"/>
              <a:ext cx="854155" cy="5554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Toe</a:t>
              </a:r>
              <a:endParaRPr lang="en-US" sz="10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623961" y="3124199"/>
              <a:ext cx="1009654" cy="5554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Body</a:t>
              </a:r>
              <a:endParaRPr lang="en-US" sz="10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320520" y="3430847"/>
              <a:ext cx="1031351" cy="5554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Head</a:t>
              </a:r>
              <a:endParaRPr lang="en-US" sz="1000" dirty="0"/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V="1">
              <a:off x="2836197" y="3124200"/>
              <a:ext cx="92997" cy="3810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flipH="1">
              <a:off x="4640978" y="3601174"/>
              <a:ext cx="216956" cy="3810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flipH="1">
              <a:off x="5907245" y="4421159"/>
              <a:ext cx="216956" cy="3810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8741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A3ADA40348D53C4EA114B46FA9468BEB" ma:contentTypeVersion="1" ma:contentTypeDescription="Microsoft PowerPoint Slide" ma:contentTypeScope="" ma:versionID="dbc4f2fd50e8b674fa18556b083337e9">
  <xsd:schema xmlns:xsd="http://www.w3.org/2001/XMLSchema" xmlns:xs="http://www.w3.org/2001/XMLSchema" xmlns:p="http://schemas.microsoft.com/office/2006/metadata/properties" xmlns:ns1="http://schemas.microsoft.com/sharepoint/v3" xmlns:ns2="98b00cf3-a6ce-40de-8923-f140beb786e9" targetNamespace="http://schemas.microsoft.com/office/2006/metadata/properties" ma:root="true" ma:fieldsID="369ecde004d64f13dca5f1ba268ab172" ns1:_="" ns2:_="">
    <xsd:import namespace="http://schemas.microsoft.com/sharepoint/v3"/>
    <xsd:import namespace="98b00cf3-a6ce-40de-8923-f140beb786e9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2:Funding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1" nillable="true" ma:displayName="Presentation" ma:internalName="Presentation">
      <xsd:simpleType>
        <xsd:restriction base="dms:Text"/>
      </xsd:simpleType>
    </xsd:element>
    <xsd:element name="SlideDescription" ma:index="2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b00cf3-a6ce-40de-8923-f140beb786e9" elementFormDefault="qualified">
    <xsd:import namespace="http://schemas.microsoft.com/office/2006/documentManagement/types"/>
    <xsd:import namespace="http://schemas.microsoft.com/office/infopath/2007/PartnerControls"/>
    <xsd:element name="Funding" ma:index="7" ma:displayName="Funding" ma:description="Funding Soure" ma:internalName="Funding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lideDescription xmlns="http://schemas.microsoft.com/sharepoint/v3" xsi:nil="true"/>
    <Presentation xmlns="http://schemas.microsoft.com/sharepoint/v3">Tesfa-Leung-Slide-SpatialStructures-GMD-March2017f</Presentation>
    <Funding xmlns="98b00cf3-a6ce-40de-8923-f140beb786e9">ESM (ACME)</Funding>
  </documentManagement>
</p:properties>
</file>

<file path=customXml/itemProps1.xml><?xml version="1.0" encoding="utf-8"?>
<ds:datastoreItem xmlns:ds="http://schemas.openxmlformats.org/officeDocument/2006/customXml" ds:itemID="{D2730030-A65D-4819-831F-ADD96F492E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8b00cf3-a6ce-40de-8923-f140beb786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B3DAFE7-33DC-407C-87C2-86D1E5CDD024}">
  <ds:schemaRefs>
    <ds:schemaRef ds:uri="http://schemas.microsoft.com/office/infopath/2007/PartnerControls"/>
    <ds:schemaRef ds:uri="98b00cf3-a6ce-40de-8923-f140beb786e9"/>
    <ds:schemaRef ds:uri="http://schemas.microsoft.com/office/2006/documentManagement/types"/>
    <ds:schemaRef ds:uri="http://purl.org/dc/elements/1.1/"/>
    <ds:schemaRef ds:uri="http://purl.org/dc/dcmitype/"/>
    <ds:schemaRef ds:uri="http://schemas.openxmlformats.org/package/2006/metadata/core-properties"/>
    <ds:schemaRef ds:uri="http://purl.org/dc/terms/"/>
    <ds:schemaRef ds:uri="http://schemas.microsoft.com/sharepoint/v3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1645</TotalTime>
  <Words>215</Words>
  <Application>Microsoft Office PowerPoint</Application>
  <PresentationFormat>On-screen Show (4:3)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Tesfa-Leung-Slide-SpatialStructures-GMD-March2017f</dc:title>
  <dc:creator>Tesfa, Teklu K</dc:creator>
  <dc:description/>
  <cp:lastModifiedBy>Dorsey, Kathryn S</cp:lastModifiedBy>
  <cp:revision>61</cp:revision>
  <dcterms:created xsi:type="dcterms:W3CDTF">2006-08-16T00:00:00Z</dcterms:created>
  <dcterms:modified xsi:type="dcterms:W3CDTF">2017-03-15T15:52:48Z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ghlight">
    <vt:lpwstr/>
  </property>
  <property fmtid="{D5CDD505-2E9C-101B-9397-08002B2CF9AE}" pid="3" name="FY">
    <vt:lpwstr/>
  </property>
  <property fmtid="{D5CDD505-2E9C-101B-9397-08002B2CF9AE}" pid="4" name="Funding">
    <vt:lpwstr>ESM</vt:lpwstr>
  </property>
  <property fmtid="{D5CDD505-2E9C-101B-9397-08002B2CF9AE}" pid="5" name="ContentTypeId">
    <vt:lpwstr>0x010100A22E315B1F3C42B49A0E90D2F9AB5AB100A3ADA40348D53C4EA114B46FA9468BEB</vt:lpwstr>
  </property>
  <property fmtid="{D5CDD505-2E9C-101B-9397-08002B2CF9AE}" pid="6" name="ContentType">
    <vt:lpwstr>Slide</vt:lpwstr>
  </property>
  <property fmtid="{D5CDD505-2E9C-101B-9397-08002B2CF9AE}" pid="7" name="Presentation">
    <vt:lpwstr>Tesfa-Leung-Slide-SpatialStructures-GMD-March2017f</vt:lpwstr>
  </property>
  <property fmtid="{D5CDD505-2E9C-101B-9397-08002B2CF9AE}" pid="8" name="SlideDescription">
    <vt:lpwstr/>
  </property>
</Properties>
</file>