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6272" autoAdjust="0"/>
  </p:normalViewPr>
  <p:slideViewPr>
    <p:cSldViewPr snapToGrid="0" snapToObjects="1">
      <p:cViewPr varScale="1">
        <p:scale>
          <a:sx n="122" d="100"/>
          <a:sy n="122" d="100"/>
        </p:scale>
        <p:origin x="1144" y="184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9/24/19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9/24/19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1C719-3C4F-EB4F-89FE-A3D057C59A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2"/>
            <a:ext cx="12192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8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5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8" y="1079054"/>
            <a:ext cx="7715033" cy="1214209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8" y="2641150"/>
            <a:ext cx="7715033" cy="1212396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8" y="4214365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44" indent="-285744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600" y="6248406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8" y="6323019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34" y="6330639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7" y="330205"/>
            <a:ext cx="12187767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52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4241" y="311154"/>
            <a:ext cx="12187767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52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7" y="263530"/>
            <a:ext cx="12187767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52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12192000" cy="361951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52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52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4233" y="557214"/>
            <a:ext cx="12196233" cy="233363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52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2"/>
            <a:ext cx="12192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8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5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8" y="1079054"/>
            <a:ext cx="7715033" cy="1214209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8" y="2641150"/>
            <a:ext cx="7715033" cy="1212396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8" y="4214365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44" indent="-285744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600" y="6248406"/>
            <a:ext cx="1016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8" y="6323019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463134" y="6330639"/>
            <a:ext cx="3844713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12192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12192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 noChangeAspect="1"/>
          </p:cNvSpPr>
          <p:nvPr>
            <p:ph type="title" hasCustomPrompt="1"/>
          </p:nvPr>
        </p:nvSpPr>
        <p:spPr bwMode="auto">
          <a:xfrm>
            <a:off x="488649" y="-4626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 noChangeAspect="1"/>
          </p:cNvSpPr>
          <p:nvPr>
            <p:ph sz="quarter" idx="31" hasCustomPrompt="1"/>
          </p:nvPr>
        </p:nvSpPr>
        <p:spPr>
          <a:xfrm>
            <a:off x="18661" y="782958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 noChangeAspect="1"/>
          </p:cNvSpPr>
          <p:nvPr>
            <p:ph type="body" sz="quarter" idx="26" hasCustomPrompt="1"/>
          </p:nvPr>
        </p:nvSpPr>
        <p:spPr>
          <a:xfrm>
            <a:off x="16933" y="5553965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 noChangeAspect="1"/>
          </p:cNvSpPr>
          <p:nvPr>
            <p:ph type="body" sz="quarter" idx="30" hasCustomPrompt="1"/>
          </p:nvPr>
        </p:nvSpPr>
        <p:spPr>
          <a:xfrm>
            <a:off x="4517128" y="1079054"/>
            <a:ext cx="7715033" cy="1214209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 noChangeAspect="1"/>
          </p:cNvSpPr>
          <p:nvPr>
            <p:ph type="body" sz="quarter" idx="34" hasCustomPrompt="1"/>
          </p:nvPr>
        </p:nvSpPr>
        <p:spPr>
          <a:xfrm>
            <a:off x="4517128" y="2641150"/>
            <a:ext cx="7715033" cy="1212396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 noChangeAspect="1"/>
          </p:cNvSpPr>
          <p:nvPr>
            <p:ph type="body" sz="quarter" idx="35" hasCustomPrompt="1"/>
          </p:nvPr>
        </p:nvSpPr>
        <p:spPr>
          <a:xfrm>
            <a:off x="4517128" y="4214365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44" indent="-285744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1" y="6354781"/>
            <a:ext cx="243978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601" y="6248406"/>
            <a:ext cx="761143" cy="592646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4516968" y="6323019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9" y="-4626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8661" y="782958"/>
            <a:ext cx="4467979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6933" y="5553965"/>
            <a:ext cx="4469707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4517128" y="1079054"/>
            <a:ext cx="7715033" cy="1214209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4517128" y="2641150"/>
            <a:ext cx="7715033" cy="1212396"/>
          </a:xfrm>
          <a:prstGeom prst="rect">
            <a:avLst/>
          </a:prstGeom>
        </p:spPr>
        <p:txBody>
          <a:bodyPr/>
          <a:lstStyle>
            <a:lvl1pPr marL="228594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17128" y="4214365"/>
            <a:ext cx="7715033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44" indent="-285744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81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600" y="6248406"/>
            <a:ext cx="1016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572" y="6294126"/>
            <a:ext cx="73152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947435" y="6293642"/>
            <a:ext cx="731520" cy="52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9057" y="5308606"/>
            <a:ext cx="4497916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9" y="-4626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6096000" y="762804"/>
            <a:ext cx="6043472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488649" y="5764795"/>
            <a:ext cx="11190515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7" y="1059212"/>
            <a:ext cx="6170020" cy="2356511"/>
          </a:xfrm>
          <a:prstGeom prst="rect">
            <a:avLst/>
          </a:prstGeom>
        </p:spPr>
        <p:txBody>
          <a:bodyPr/>
          <a:lstStyle>
            <a:lvl1pPr marL="228594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7" y="3730757"/>
            <a:ext cx="6170020" cy="2034041"/>
          </a:xfrm>
          <a:prstGeom prst="rect">
            <a:avLst/>
          </a:prstGeom>
        </p:spPr>
        <p:txBody>
          <a:bodyPr/>
          <a:lstStyle>
            <a:lvl1pPr marL="228594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6096007" y="3730758"/>
            <a:ext cx="6170020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44" indent="-285744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81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600" y="6248406"/>
            <a:ext cx="1016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4516968" y="6323019"/>
            <a:ext cx="4250267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88649" y="-4626"/>
            <a:ext cx="11190515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354781"/>
            <a:ext cx="32512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940800" y="6323281"/>
            <a:ext cx="180220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600" y="6248406"/>
            <a:ext cx="1016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572" y="6294126"/>
            <a:ext cx="73152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947435" y="6293642"/>
            <a:ext cx="731520" cy="52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6096000" y="762804"/>
            <a:ext cx="6043472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488649" y="5764795"/>
            <a:ext cx="11190515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7" y="1059212"/>
            <a:ext cx="6170020" cy="2356511"/>
          </a:xfrm>
          <a:prstGeom prst="rect">
            <a:avLst/>
          </a:prstGeom>
        </p:spPr>
        <p:txBody>
          <a:bodyPr/>
          <a:lstStyle>
            <a:lvl1pPr marL="228594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7" y="3730757"/>
            <a:ext cx="6170020" cy="2034041"/>
          </a:xfrm>
          <a:prstGeom prst="rect">
            <a:avLst/>
          </a:prstGeom>
        </p:spPr>
        <p:txBody>
          <a:bodyPr/>
          <a:lstStyle>
            <a:lvl1pPr marL="228594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6096007" y="3730758"/>
            <a:ext cx="6170020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44" indent="-285744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4883099" y="6260102"/>
            <a:ext cx="3064343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4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8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2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37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491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66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59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053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143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986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829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672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43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88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26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374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16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061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07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751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4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8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2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37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491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66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59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053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143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986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829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672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43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88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26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374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16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061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07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751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6096007" y="3429002"/>
            <a:ext cx="6170020" cy="27813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/>
            <a:r>
              <a:rPr lang="en-US" sz="1800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7" y="3429003"/>
            <a:ext cx="6170020" cy="2746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/>
            <a:r>
              <a:rPr lang="en-US" sz="1800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7" y="762799"/>
            <a:ext cx="6170020" cy="2746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/>
            <a:r>
              <a:rPr lang="en-US" sz="1800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4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8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2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37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491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66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59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053" indent="-22666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143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986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829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672" indent="-227926" algn="l" defTabSz="9116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43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88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26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374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16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061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07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751" algn="l" defTabSz="9116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687630" y="7514"/>
            <a:ext cx="9028036" cy="708660"/>
          </a:xfrm>
        </p:spPr>
        <p:txBody>
          <a:bodyPr/>
          <a:lstStyle/>
          <a:p>
            <a:r>
              <a:rPr lang="en-US" dirty="0"/>
              <a:t>The CO</a:t>
            </a:r>
            <a:r>
              <a:rPr lang="en-US" baseline="-25000" dirty="0"/>
              <a:t>2</a:t>
            </a:r>
            <a:r>
              <a:rPr lang="en-US" dirty="0"/>
              <a:t> fertilization effect on global plant biomass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3161794" y="6364732"/>
            <a:ext cx="4635123" cy="1225915"/>
          </a:xfrm>
        </p:spPr>
        <p:txBody>
          <a:bodyPr/>
          <a:lstStyle/>
          <a:p>
            <a:r>
              <a:rPr lang="en-US" sz="1200" dirty="0" err="1"/>
              <a:t>Terrer</a:t>
            </a:r>
            <a:r>
              <a:rPr lang="en-US" sz="1200" dirty="0"/>
              <a:t>, C., Jackson, R., Prentice, I.C., Keenan, T. F., et al. (2019) Nature Climate Change</a:t>
            </a:r>
          </a:p>
          <a:p>
            <a:r>
              <a:rPr lang="en-US" sz="1200" dirty="0"/>
              <a:t>https://</a:t>
            </a:r>
            <a:r>
              <a:rPr lang="en-US" sz="1200" dirty="0" err="1"/>
              <a:t>doi.org</a:t>
            </a:r>
            <a:r>
              <a:rPr lang="en-US" sz="1200" dirty="0"/>
              <a:t>/10.1038/s41558-019-0545-2  </a:t>
            </a:r>
          </a:p>
          <a:p>
            <a:endParaRPr lang="en-US" sz="12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>
          <a:xfrm>
            <a:off x="4717774" y="1022767"/>
            <a:ext cx="7474225" cy="1530730"/>
          </a:xfrm>
        </p:spPr>
        <p:txBody>
          <a:bodyPr/>
          <a:lstStyle/>
          <a:p>
            <a:pPr marL="119060" indent="-109536">
              <a:buFont typeface="Arial" charset="0"/>
              <a:buChar char="•"/>
            </a:pPr>
            <a:r>
              <a:rPr lang="en-US" dirty="0"/>
              <a:t>We identify a strong effect of eCO</a:t>
            </a:r>
            <a:r>
              <a:rPr lang="en-US" baseline="-25000" dirty="0"/>
              <a:t>2</a:t>
            </a:r>
            <a:r>
              <a:rPr lang="en-US" dirty="0"/>
              <a:t> on global biomass accumulation, modulated by both climate and nutrient availability.</a:t>
            </a:r>
          </a:p>
          <a:p>
            <a:pPr marL="119060" indent="-109536">
              <a:buFont typeface="Arial" charset="0"/>
              <a:buChar char="•"/>
            </a:pPr>
            <a:r>
              <a:rPr lang="en-US" dirty="0"/>
              <a:t>The response we identify from eCO</a:t>
            </a:r>
            <a:r>
              <a:rPr lang="en-US" baseline="-25000" dirty="0"/>
              <a:t>2</a:t>
            </a:r>
            <a:r>
              <a:rPr lang="en-US" dirty="0"/>
              <a:t> experiments is consistent with the global distribution of changes in LAI and Biomass observed from remote sensing, suggesting that those changes are primarily due to eCO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marL="119060" indent="-109536">
              <a:buFont typeface="Arial" charset="0"/>
              <a:buChar char="•"/>
            </a:pPr>
            <a:r>
              <a:rPr lang="en-US" dirty="0"/>
              <a:t>The results suggest that CO</a:t>
            </a:r>
            <a:r>
              <a:rPr lang="en-US" baseline="-25000" dirty="0"/>
              <a:t>2</a:t>
            </a:r>
            <a:r>
              <a:rPr lang="en-US" dirty="0"/>
              <a:t> levels expected by 2100 can potentially enhance plant biomass by ~12% above current values.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4717774" y="3153822"/>
            <a:ext cx="7170480" cy="1726433"/>
          </a:xfrm>
        </p:spPr>
        <p:txBody>
          <a:bodyPr/>
          <a:lstStyle/>
          <a:p>
            <a:pPr marL="119063" indent="-119063">
              <a:buFont typeface="Arial"/>
              <a:buChar char="•"/>
            </a:pPr>
            <a:r>
              <a:rPr lang="en-US" dirty="0"/>
              <a:t>These results demonstrate the potential of combining models with remote sensing </a:t>
            </a:r>
            <a:r>
              <a:rPr lang="en-US"/>
              <a:t>observations and </a:t>
            </a:r>
            <a:r>
              <a:rPr lang="en-US" dirty="0"/>
              <a:t>results from ecological experiments. </a:t>
            </a:r>
          </a:p>
          <a:p>
            <a:pPr marL="119063" indent="-119063">
              <a:buFont typeface="Arial"/>
              <a:buChar char="•"/>
            </a:pPr>
            <a:r>
              <a:rPr lang="en-US" dirty="0"/>
              <a:t>They suggest large past and potential future increases in global biomass and LAI due to the effect of elevated CO</a:t>
            </a:r>
            <a:r>
              <a:rPr lang="en-US" baseline="-25000" dirty="0"/>
              <a:t>2</a:t>
            </a:r>
            <a:r>
              <a:rPr lang="en-US" dirty="0"/>
              <a:t>, emphasizing the importance of space-based monitoring in the coming decades.</a:t>
            </a:r>
          </a:p>
          <a:p>
            <a:pPr marL="119063" indent="-119063">
              <a:buFont typeface="Arial"/>
              <a:buChar char="•"/>
            </a:pP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4787838" y="4861981"/>
            <a:ext cx="7417413" cy="1262484"/>
          </a:xfrm>
        </p:spPr>
        <p:txBody>
          <a:bodyPr>
            <a:noAutofit/>
          </a:bodyPr>
          <a:lstStyle/>
          <a:p>
            <a:pPr marL="61910" indent="0">
              <a:buNone/>
            </a:pPr>
            <a:r>
              <a:rPr lang="en-US" sz="1600" dirty="0"/>
              <a:t>We use ecosystem models, satellite observations, and globally distributed ground observations from eCO</a:t>
            </a:r>
            <a:r>
              <a:rPr lang="en-US" sz="1600" baseline="-25000" dirty="0"/>
              <a:t>2</a:t>
            </a:r>
            <a:r>
              <a:rPr lang="en-US" sz="1600" dirty="0"/>
              <a:t> experiments, to assess the effect of CO</a:t>
            </a:r>
            <a:r>
              <a:rPr lang="en-US" sz="1600" baseline="-25000" dirty="0"/>
              <a:t>2</a:t>
            </a:r>
            <a:r>
              <a:rPr lang="en-US" sz="1600" dirty="0"/>
              <a:t> on photosynthesis, leaf area and biomass.</a:t>
            </a:r>
          </a:p>
          <a:p>
            <a:pPr marL="61910" indent="0">
              <a:buNone/>
            </a:pPr>
            <a:r>
              <a:rPr lang="en-US" sz="1600" dirty="0"/>
              <a:t>We develop methods to bridge the scales between ground observations, models and satellites, to quantify the effect of CO</a:t>
            </a:r>
            <a:r>
              <a:rPr lang="en-US" sz="1600" baseline="-25000" dirty="0"/>
              <a:t>2</a:t>
            </a:r>
            <a:r>
              <a:rPr lang="en-US" sz="1600" dirty="0"/>
              <a:t> on ecosystem function.</a:t>
            </a:r>
          </a:p>
          <a:p>
            <a:pPr marL="61910" indent="0">
              <a:buNone/>
            </a:pPr>
            <a:endParaRPr lang="en-US" sz="1600" dirty="0"/>
          </a:p>
        </p:txBody>
      </p:sp>
      <p:sp>
        <p:nvSpPr>
          <p:cNvPr id="24" name="Content Placeholder 11"/>
          <p:cNvSpPr txBox="1">
            <a:spLocks/>
          </p:cNvSpPr>
          <p:nvPr/>
        </p:nvSpPr>
        <p:spPr>
          <a:xfrm>
            <a:off x="92765" y="4915163"/>
            <a:ext cx="4916557" cy="130379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0" kern="1200" baseline="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/>
              <a:t>(a) Total projected biomass increase projected under moderate CO</a:t>
            </a:r>
            <a:r>
              <a:rPr lang="en-US" sz="1200" b="1" baseline="-25000" dirty="0"/>
              <a:t>2</a:t>
            </a:r>
            <a:r>
              <a:rPr lang="en-US" sz="1200" b="1" dirty="0"/>
              <a:t> increases (250 ppm above present day) derived from global eCO</a:t>
            </a:r>
            <a:r>
              <a:rPr lang="en-US" sz="1200" b="1" baseline="-25000" dirty="0"/>
              <a:t>2</a:t>
            </a:r>
            <a:r>
              <a:rPr lang="en-US" sz="1200" b="1" dirty="0"/>
              <a:t> experiments. (</a:t>
            </a:r>
            <a:r>
              <a:rPr lang="en-US" sz="1200" b="1" dirty="0" err="1"/>
              <a:t>b,c</a:t>
            </a:r>
            <a:r>
              <a:rPr lang="en-US" sz="1200" b="1" dirty="0"/>
              <a:t>) Comparison of the latitudinal distribution of the relative (b) and absolute (c) effect of eCO</a:t>
            </a:r>
            <a:r>
              <a:rPr lang="en-US" sz="1200" b="1" baseline="-25000" dirty="0"/>
              <a:t>2</a:t>
            </a:r>
            <a:r>
              <a:rPr lang="en-US" sz="1200" b="1" dirty="0"/>
              <a:t> on above-ground biomass (AGB) and past changes in greenness (LAI) attributed to the increase in atmospheric CO</a:t>
            </a:r>
            <a:r>
              <a:rPr lang="en-US" sz="1200" b="1" baseline="-25000" dirty="0"/>
              <a:t>2</a:t>
            </a:r>
            <a:r>
              <a:rPr lang="en-US" sz="1200" b="1" dirty="0"/>
              <a:t> in the period 1982-2009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373827" y="2898820"/>
            <a:ext cx="443588" cy="85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1"/>
          <p:cNvSpPr txBox="1">
            <a:spLocks/>
          </p:cNvSpPr>
          <p:nvPr/>
        </p:nvSpPr>
        <p:spPr>
          <a:xfrm>
            <a:off x="4434765" y="742884"/>
            <a:ext cx="5786275" cy="2746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/>
            <a:r>
              <a:rPr lang="en-US" dirty="0"/>
              <a:t>Scientific Achievement</a:t>
            </a:r>
          </a:p>
        </p:txBody>
      </p:sp>
      <p:sp>
        <p:nvSpPr>
          <p:cNvPr id="17" name="Text Placeholder 21"/>
          <p:cNvSpPr txBox="1">
            <a:spLocks/>
          </p:cNvSpPr>
          <p:nvPr/>
        </p:nvSpPr>
        <p:spPr>
          <a:xfrm>
            <a:off x="4443658" y="2810823"/>
            <a:ext cx="5786275" cy="27463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/>
            <a:r>
              <a:rPr lang="en-US" dirty="0"/>
              <a:t>Significance and Impact</a:t>
            </a:r>
          </a:p>
        </p:txBody>
      </p:sp>
      <p:sp>
        <p:nvSpPr>
          <p:cNvPr id="18" name="Text Placeholder 21"/>
          <p:cNvSpPr txBox="1">
            <a:spLocks/>
          </p:cNvSpPr>
          <p:nvPr/>
        </p:nvSpPr>
        <p:spPr>
          <a:xfrm>
            <a:off x="4549411" y="4509126"/>
            <a:ext cx="5786275" cy="27813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7"/>
            <a:r>
              <a:rPr lang="en-US" dirty="0"/>
              <a:t>Research Details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416" y="6300512"/>
            <a:ext cx="829401" cy="48334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E071E7F-A858-684C-9530-0FD271B84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7" y="2864827"/>
            <a:ext cx="4163409" cy="204385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282EE6D-F079-D54F-B8B7-85B94FFF9A1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8"/>
          <a:stretch/>
        </p:blipFill>
        <p:spPr>
          <a:xfrm>
            <a:off x="397037" y="771374"/>
            <a:ext cx="3762530" cy="221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3320</TotalTime>
  <Words>295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The CO2 fertilization effect on global plant biomass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William Riley</cp:lastModifiedBy>
  <cp:revision>208</cp:revision>
  <dcterms:created xsi:type="dcterms:W3CDTF">2016-02-10T19:06:12Z</dcterms:created>
  <dcterms:modified xsi:type="dcterms:W3CDTF">2019-09-24T16:09:53Z</dcterms:modified>
</cp:coreProperties>
</file>