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/>
    <p:restoredTop sz="94691"/>
  </p:normalViewPr>
  <p:slideViewPr>
    <p:cSldViewPr snapToGrid="0" snapToObjects="1">
      <p:cViewPr varScale="1">
        <p:scale>
          <a:sx n="95" d="100"/>
          <a:sy n="95" d="100"/>
        </p:scale>
        <p:origin x="111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CN" smtClean="0"/>
              <a:t>Click to edit Master subtitle style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BA20-B03E-E942-8913-301126F4CBE9}" type="datetimeFigureOut">
              <a:rPr kumimoji="1" lang="zh-CN" altLang="en-US" smtClean="0"/>
              <a:t>2017/9/7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8B29-09B4-4148-8E30-01B9D9002C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032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BA20-B03E-E942-8913-301126F4CBE9}" type="datetimeFigureOut">
              <a:rPr kumimoji="1" lang="zh-CN" altLang="en-US" smtClean="0"/>
              <a:t>2017/9/7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8B29-09B4-4148-8E30-01B9D9002C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20485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BA20-B03E-E942-8913-301126F4CBE9}" type="datetimeFigureOut">
              <a:rPr kumimoji="1" lang="zh-CN" altLang="en-US" smtClean="0"/>
              <a:t>2017/9/7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8B29-09B4-4148-8E30-01B9D9002C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4694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BA20-B03E-E942-8913-301126F4CBE9}" type="datetimeFigureOut">
              <a:rPr kumimoji="1" lang="zh-CN" altLang="en-US" smtClean="0"/>
              <a:t>2017/9/7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8B29-09B4-4148-8E30-01B9D9002C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1481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BA20-B03E-E942-8913-301126F4CBE9}" type="datetimeFigureOut">
              <a:rPr kumimoji="1" lang="zh-CN" altLang="en-US" smtClean="0"/>
              <a:t>2017/9/7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8B29-09B4-4148-8E30-01B9D9002C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528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BA20-B03E-E942-8913-301126F4CBE9}" type="datetimeFigureOut">
              <a:rPr kumimoji="1" lang="zh-CN" altLang="en-US" smtClean="0"/>
              <a:t>2017/9/7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8B29-09B4-4148-8E30-01B9D9002C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553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BA20-B03E-E942-8913-301126F4CBE9}" type="datetimeFigureOut">
              <a:rPr kumimoji="1" lang="zh-CN" altLang="en-US" smtClean="0"/>
              <a:t>2017/9/7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8B29-09B4-4148-8E30-01B9D9002C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740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BA20-B03E-E942-8913-301126F4CBE9}" type="datetimeFigureOut">
              <a:rPr kumimoji="1" lang="zh-CN" altLang="en-US" smtClean="0"/>
              <a:t>2017/9/7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8B29-09B4-4148-8E30-01B9D9002C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04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BA20-B03E-E942-8913-301126F4CBE9}" type="datetimeFigureOut">
              <a:rPr kumimoji="1" lang="zh-CN" altLang="en-US" smtClean="0"/>
              <a:t>2017/9/7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8B29-09B4-4148-8E30-01B9D9002C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47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BA20-B03E-E942-8913-301126F4CBE9}" type="datetimeFigureOut">
              <a:rPr kumimoji="1" lang="zh-CN" altLang="en-US" smtClean="0"/>
              <a:t>2017/9/7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8B29-09B4-4148-8E30-01B9D9002C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850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6BA20-B03E-E942-8913-301126F4CBE9}" type="datetimeFigureOut">
              <a:rPr kumimoji="1" lang="zh-CN" altLang="en-US" smtClean="0"/>
              <a:t>2017/9/7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78B29-09B4-4148-8E30-01B9D9002C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2121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zh-CN" smtClean="0"/>
              <a:t>Click to edit Master title style</a:t>
            </a:r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zh-CN" smtClean="0"/>
              <a:t>Click to edit Master text styles</a:t>
            </a:r>
          </a:p>
          <a:p>
            <a:pPr lvl="1"/>
            <a:r>
              <a:rPr kumimoji="1" lang="en-US" altLang="zh-CN" smtClean="0"/>
              <a:t>Second level</a:t>
            </a:r>
          </a:p>
          <a:p>
            <a:pPr lvl="2"/>
            <a:r>
              <a:rPr kumimoji="1" lang="en-US" altLang="zh-CN" smtClean="0"/>
              <a:t>Third level</a:t>
            </a:r>
          </a:p>
          <a:p>
            <a:pPr lvl="3"/>
            <a:r>
              <a:rPr kumimoji="1" lang="en-US" altLang="zh-CN" smtClean="0"/>
              <a:t>Fourth level</a:t>
            </a:r>
          </a:p>
          <a:p>
            <a:pPr lvl="4"/>
            <a:r>
              <a:rPr kumimoji="1" lang="en-US" altLang="zh-CN" smtClean="0"/>
              <a:t>Fifth level</a:t>
            </a:r>
            <a:endParaRPr kumimoji="1"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6BA20-B03E-E942-8913-301126F4CBE9}" type="datetimeFigureOut">
              <a:rPr kumimoji="1" lang="zh-CN" altLang="en-US" smtClean="0"/>
              <a:t>2017/9/7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78B29-09B4-4148-8E30-01B9D9002C2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8549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sz="3100" b="1" dirty="0" smtClean="0"/>
              <a:t>Tropospheric waveguide teleconnections </a:t>
            </a:r>
            <a:br>
              <a:rPr kumimoji="1" lang="en-US" altLang="zh-CN" sz="3100" b="1" dirty="0" smtClean="0"/>
            </a:br>
            <a:r>
              <a:rPr kumimoji="1" lang="en-US" altLang="zh-CN" sz="3100" b="1" dirty="0" smtClean="0"/>
              <a:t>and their seasonality </a:t>
            </a:r>
            <a:r>
              <a:rPr kumimoji="1" lang="en-US" altLang="zh-CN" sz="2800" b="1" dirty="0" smtClean="0"/>
              <a:t/>
            </a:r>
            <a:br>
              <a:rPr kumimoji="1" lang="en-US" altLang="zh-CN" sz="2800" b="1" dirty="0" smtClean="0"/>
            </a:br>
            <a:r>
              <a:rPr kumimoji="1" lang="en-US" altLang="zh-CN" sz="2200" b="1" dirty="0" smtClean="0">
                <a:solidFill>
                  <a:schemeClr val="tx2"/>
                </a:solidFill>
              </a:rPr>
              <a:t>Grant </a:t>
            </a:r>
            <a:r>
              <a:rPr kumimoji="1" lang="en-US" altLang="zh-CN" sz="2200" b="1" dirty="0" err="1" smtClean="0">
                <a:solidFill>
                  <a:schemeClr val="tx2"/>
                </a:solidFill>
              </a:rPr>
              <a:t>Branstator</a:t>
            </a:r>
            <a:r>
              <a:rPr kumimoji="1" lang="en-US" altLang="zh-CN" sz="2200" b="1" dirty="0" smtClean="0">
                <a:solidFill>
                  <a:schemeClr val="tx2"/>
                </a:solidFill>
              </a:rPr>
              <a:t> and Haiyan </a:t>
            </a:r>
            <a:r>
              <a:rPr kumimoji="1" lang="en-US" altLang="zh-CN" sz="2200" b="1" dirty="0" err="1" smtClean="0">
                <a:solidFill>
                  <a:schemeClr val="tx2"/>
                </a:solidFill>
              </a:rPr>
              <a:t>Teng</a:t>
            </a:r>
            <a:endParaRPr kumimoji="1" lang="zh-CN" altLang="en-US" sz="2200" b="1" dirty="0">
              <a:solidFill>
                <a:schemeClr val="tx2"/>
              </a:solidFill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137712" y="6173880"/>
            <a:ext cx="7394056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Branstator G. and H. Teng, 2017: Tropospheric waveguide teleconnections and their seasonality. J. Atmos. Sci., 74, 1513-1532.</a:t>
            </a:r>
            <a:r>
              <a:rPr lang="en-US" sz="700"/>
              <a:t/>
            </a:r>
            <a:br>
              <a:rPr lang="en-US" sz="700"/>
            </a:br>
            <a:endParaRPr kumimoji="1" lang="zh-CN" altLang="en-US" sz="1000" i="1" dirty="0">
              <a:solidFill>
                <a:schemeClr val="tx2"/>
              </a:solidFill>
            </a:endParaRPr>
          </a:p>
        </p:txBody>
      </p:sp>
      <p:sp>
        <p:nvSpPr>
          <p:cNvPr id="7" name="Content Placeholder 12"/>
          <p:cNvSpPr txBox="1">
            <a:spLocks/>
          </p:cNvSpPr>
          <p:nvPr/>
        </p:nvSpPr>
        <p:spPr>
          <a:xfrm>
            <a:off x="4419996" y="1781968"/>
            <a:ext cx="4600150" cy="482921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kumimoji="1" lang="en-US" altLang="zh-CN" sz="1800" b="1" dirty="0" smtClean="0">
                <a:latin typeface="Calibri" charset="0"/>
                <a:ea typeface="ＭＳ Ｐゴシック" charset="0"/>
                <a:cs typeface="ＭＳ Ｐゴシック" charset="0"/>
              </a:rPr>
              <a:t>Objective</a:t>
            </a:r>
          </a:p>
          <a:p>
            <a:pPr>
              <a:defRPr/>
            </a:pPr>
            <a:r>
              <a:rPr kumimoji="1" lang="en-US" altLang="zh-CN" sz="1400" dirty="0" smtClean="0">
                <a:latin typeface="Calibri" charset="0"/>
                <a:ea typeface="ＭＳ Ｐゴシック" charset="0"/>
                <a:cs typeface="ＭＳ Ｐゴシック" charset="0"/>
              </a:rPr>
              <a:t>Understand seasonal variations of the location, strength, zonal extent and scale of waveguide teleconnections</a:t>
            </a:r>
          </a:p>
          <a:p>
            <a:pPr marL="0" indent="0">
              <a:buFont typeface="Arial" charset="0"/>
              <a:buNone/>
              <a:defRPr/>
            </a:pPr>
            <a:endParaRPr kumimoji="1" lang="en-US" altLang="zh-CN" sz="1800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kumimoji="1" lang="en-US" altLang="zh-CN" sz="1800" b="1" dirty="0" smtClean="0">
                <a:latin typeface="Calibri" charset="0"/>
                <a:ea typeface="ＭＳ Ｐゴシック" charset="0"/>
                <a:cs typeface="ＭＳ Ｐゴシック" charset="0"/>
              </a:rPr>
              <a:t>Approach</a:t>
            </a:r>
          </a:p>
          <a:p>
            <a:pPr>
              <a:defRPr/>
            </a:pPr>
            <a:r>
              <a:rPr kumimoji="1" lang="en-US" altLang="zh-CN" sz="1400" dirty="0" smtClean="0">
                <a:latin typeface="Calibri" charset="0"/>
                <a:ea typeface="ＭＳ Ｐゴシック" charset="0"/>
                <a:cs typeface="ＭＳ Ｐゴシック" charset="0"/>
              </a:rPr>
              <a:t>Analyze the reanalysis and a long control run from CAM5 </a:t>
            </a:r>
          </a:p>
          <a:p>
            <a:pPr>
              <a:defRPr/>
            </a:pPr>
            <a:r>
              <a:rPr kumimoji="1" lang="en-US" altLang="zh-CN" sz="1400" dirty="0" smtClean="0">
                <a:latin typeface="Calibri" charset="0"/>
                <a:ea typeface="ＭＳ Ｐゴシック" charset="0"/>
                <a:cs typeface="ＭＳ Ｐゴシック" charset="0"/>
              </a:rPr>
              <a:t>Use a linear stationary wave model to help interpret the CAM5 results</a:t>
            </a:r>
          </a:p>
          <a:p>
            <a:pPr marL="0" indent="0">
              <a:buFont typeface="Arial" charset="0"/>
              <a:buNone/>
              <a:defRPr/>
            </a:pPr>
            <a:endParaRPr kumimoji="1" lang="en-US" altLang="zh-CN" sz="1800" b="1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kumimoji="1" lang="en-US" altLang="zh-CN" sz="1800" b="1" dirty="0" smtClean="0">
                <a:latin typeface="Calibri" charset="0"/>
                <a:ea typeface="ＭＳ Ｐゴシック" charset="0"/>
                <a:cs typeface="ＭＳ Ｐゴシック" charset="0"/>
              </a:rPr>
              <a:t>Impact</a:t>
            </a:r>
          </a:p>
          <a:p>
            <a:pPr>
              <a:defRPr/>
            </a:pPr>
            <a:r>
              <a:rPr lang="en-US" altLang="zh-CN" sz="1400" dirty="0" smtClean="0"/>
              <a:t>Reveal physical processes that lead to formation and seasonal variations of quasi-stationary planetary wave patterns , which are often linked to </a:t>
            </a:r>
            <a:r>
              <a:rPr lang="en-US" altLang="zh-CN" sz="1400" dirty="0" err="1" smtClean="0"/>
              <a:t>midlatitude</a:t>
            </a:r>
            <a:r>
              <a:rPr lang="en-US" altLang="zh-CN" sz="1400" dirty="0" smtClean="0"/>
              <a:t> extreme events such as droughts and heat waves </a:t>
            </a:r>
            <a:r>
              <a:rPr lang="en-US" sz="1400" dirty="0" smtClean="0"/>
              <a:t> </a:t>
            </a:r>
            <a:endParaRPr kumimoji="1" lang="en-US" altLang="zh-CN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194" y="5331333"/>
            <a:ext cx="42672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50" i="1" dirty="0" smtClean="0">
                <a:solidFill>
                  <a:schemeClr val="tx2"/>
                </a:solidFill>
              </a:rPr>
              <a:t> </a:t>
            </a:r>
            <a:endParaRPr lang="zh-CN" altLang="en-US" sz="1050" i="1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6493" y="1788460"/>
            <a:ext cx="3430588" cy="3190097"/>
            <a:chOff x="0" y="0"/>
            <a:chExt cx="5299364" cy="5163277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0"/>
              <a:ext cx="5299364" cy="5163277"/>
              <a:chOff x="0" y="0"/>
              <a:chExt cx="5299364" cy="5163277"/>
            </a:xfrm>
          </p:grpSpPr>
          <p:pic>
            <p:nvPicPr>
              <p:cNvPr id="15" name="Picture 14" descr="wguide2y_PSFM.pd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869" b="15843"/>
              <a:stretch/>
            </p:blipFill>
            <p:spPr>
              <a:xfrm>
                <a:off x="0" y="0"/>
                <a:ext cx="5299364" cy="5163277"/>
              </a:xfrm>
              <a:prstGeom prst="rect">
                <a:avLst/>
              </a:prstGeom>
            </p:spPr>
          </p:pic>
          <p:grpSp>
            <p:nvGrpSpPr>
              <p:cNvPr id="16" name="Group 15"/>
              <p:cNvGrpSpPr/>
              <p:nvPr/>
            </p:nvGrpSpPr>
            <p:grpSpPr>
              <a:xfrm>
                <a:off x="2051623" y="1886334"/>
                <a:ext cx="3095442" cy="2905729"/>
                <a:chOff x="2051623" y="1886334"/>
                <a:chExt cx="3095442" cy="2905729"/>
              </a:xfrm>
            </p:grpSpPr>
            <p:sp>
              <p:nvSpPr>
                <p:cNvPr id="17" name="Text Box 20"/>
                <p:cNvSpPr txBox="1"/>
                <p:nvPr/>
              </p:nvSpPr>
              <p:spPr>
                <a:xfrm>
                  <a:off x="2051623" y="1903484"/>
                  <a:ext cx="330200" cy="389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solidFill>
                        <a:srgbClr val="000000"/>
                      </a:solidFill>
                      <a:effectLst/>
                      <a:latin typeface="Cambria" charset="0"/>
                      <a:ea typeface="宋体" charset="-122"/>
                      <a:cs typeface="Times New Roman" charset="0"/>
                    </a:rPr>
                    <a:t>a</a:t>
                  </a:r>
                  <a:endParaRPr lang="en-US" sz="1000">
                    <a:effectLst/>
                    <a:latin typeface="Times" charset="0"/>
                    <a:ea typeface="宋体" charset="-122"/>
                    <a:cs typeface="Times New Roman" charset="0"/>
                  </a:endParaRPr>
                </a:p>
              </p:txBody>
            </p:sp>
            <p:sp>
              <p:nvSpPr>
                <p:cNvPr id="18" name="Text Box 21"/>
                <p:cNvSpPr txBox="1"/>
                <p:nvPr/>
              </p:nvSpPr>
              <p:spPr>
                <a:xfrm>
                  <a:off x="4639065" y="1886334"/>
                  <a:ext cx="508000" cy="389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solidFill>
                        <a:srgbClr val="000000"/>
                      </a:solidFill>
                      <a:effectLst/>
                      <a:latin typeface="Cambria" charset="0"/>
                      <a:ea typeface="宋体" charset="-122"/>
                      <a:cs typeface="Times New Roman" charset="0"/>
                    </a:rPr>
                    <a:t>b</a:t>
                  </a:r>
                  <a:endParaRPr lang="en-US" sz="1000">
                    <a:effectLst/>
                    <a:latin typeface="Times" charset="0"/>
                    <a:ea typeface="宋体" charset="-122"/>
                    <a:cs typeface="Times New Roman" charset="0"/>
                  </a:endParaRPr>
                </a:p>
              </p:txBody>
            </p:sp>
            <p:sp>
              <p:nvSpPr>
                <p:cNvPr id="19" name="Text Box 22"/>
                <p:cNvSpPr txBox="1"/>
                <p:nvPr/>
              </p:nvSpPr>
              <p:spPr>
                <a:xfrm>
                  <a:off x="2064137" y="4402808"/>
                  <a:ext cx="329565" cy="389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solidFill>
                        <a:srgbClr val="000000"/>
                      </a:solidFill>
                      <a:effectLst/>
                      <a:latin typeface="Cambria" charset="0"/>
                      <a:ea typeface="宋体" charset="-122"/>
                      <a:cs typeface="Times New Roman" charset="0"/>
                    </a:rPr>
                    <a:t>c</a:t>
                  </a:r>
                  <a:endParaRPr lang="en-US" sz="1000">
                    <a:effectLst/>
                    <a:latin typeface="Times" charset="0"/>
                    <a:ea typeface="宋体" charset="-122"/>
                    <a:cs typeface="Times New Roman" charset="0"/>
                  </a:endParaRPr>
                </a:p>
              </p:txBody>
            </p:sp>
            <p:sp>
              <p:nvSpPr>
                <p:cNvPr id="20" name="Text Box 23"/>
                <p:cNvSpPr txBox="1"/>
                <p:nvPr/>
              </p:nvSpPr>
              <p:spPr>
                <a:xfrm>
                  <a:off x="4639065" y="4402808"/>
                  <a:ext cx="508000" cy="3892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2000" kern="1200">
                      <a:solidFill>
                        <a:srgbClr val="000000"/>
                      </a:solidFill>
                      <a:effectLst/>
                      <a:latin typeface="Cambria" charset="0"/>
                      <a:ea typeface="宋体" charset="-122"/>
                      <a:cs typeface="Times New Roman" charset="0"/>
                    </a:rPr>
                    <a:t>d</a:t>
                  </a:r>
                  <a:endParaRPr lang="en-US" sz="1000">
                    <a:effectLst/>
                    <a:latin typeface="Times" charset="0"/>
                    <a:ea typeface="宋体" charset="-122"/>
                    <a:cs typeface="Times New Roman" charset="0"/>
                  </a:endParaRPr>
                </a:p>
              </p:txBody>
            </p:sp>
          </p:grpSp>
        </p:grpSp>
        <p:sp>
          <p:nvSpPr>
            <p:cNvPr id="11" name="Oval 10"/>
            <p:cNvSpPr/>
            <p:nvPr/>
          </p:nvSpPr>
          <p:spPr>
            <a:xfrm>
              <a:off x="844189" y="788121"/>
              <a:ext cx="109728" cy="109728"/>
            </a:xfrm>
            <a:prstGeom prst="ellipse">
              <a:avLst/>
            </a:prstGeom>
            <a:gradFill>
              <a:gsLst>
                <a:gs pos="9900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 charset="0"/>
                  <a:cs typeface="Times New Roman" charset="0"/>
                </a:rPr>
                <a:t> </a:t>
              </a:r>
              <a:endParaRPr lang="en-US" sz="1200">
                <a:effectLst/>
                <a:ea typeface="宋体" charset="-122"/>
                <a:cs typeface="Times New Roman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715528" y="1611340"/>
              <a:ext cx="109728" cy="109728"/>
            </a:xfrm>
            <a:prstGeom prst="ellipse">
              <a:avLst/>
            </a:prstGeom>
            <a:gradFill>
              <a:gsLst>
                <a:gs pos="9900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 charset="0"/>
                  <a:cs typeface="Times New Roman" charset="0"/>
                </a:rPr>
                <a:t> </a:t>
              </a:r>
              <a:endParaRPr lang="en-US" sz="1200">
                <a:effectLst/>
                <a:ea typeface="宋体" charset="-122"/>
                <a:cs typeface="Times New Roman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993650" y="3047309"/>
              <a:ext cx="109728" cy="109728"/>
            </a:xfrm>
            <a:prstGeom prst="ellipse">
              <a:avLst/>
            </a:prstGeom>
            <a:gradFill>
              <a:gsLst>
                <a:gs pos="9900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 charset="0"/>
                  <a:cs typeface="Times New Roman" charset="0"/>
                </a:rPr>
                <a:t> </a:t>
              </a:r>
              <a:endParaRPr lang="en-US" sz="1200">
                <a:effectLst/>
                <a:ea typeface="宋体" charset="-122"/>
                <a:cs typeface="Times New Roman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97405" y="3016282"/>
              <a:ext cx="109728" cy="109728"/>
            </a:xfrm>
            <a:prstGeom prst="ellipse">
              <a:avLst/>
            </a:prstGeom>
            <a:gradFill>
              <a:gsLst>
                <a:gs pos="99000">
                  <a:srgbClr val="FFFF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effectLst/>
                  <a:ea typeface="Times New Roman" charset="0"/>
                  <a:cs typeface="Times New Roman" charset="0"/>
                </a:rPr>
                <a:t> </a:t>
              </a:r>
              <a:endParaRPr lang="en-US" sz="1200">
                <a:effectLst/>
                <a:ea typeface="宋体" charset="-122"/>
                <a:cs typeface="Times New Roman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25170" y="504783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i="1" dirty="0">
                <a:solidFill>
                  <a:schemeClr val="tx2"/>
                </a:solidFill>
                <a:latin typeface="+mj-lt"/>
                <a:ea typeface="宋体" charset="-122"/>
              </a:rPr>
              <a:t>Leading one-point correlation maps of </a:t>
            </a:r>
            <a:r>
              <a:rPr lang="en-US" sz="1200" i="1" dirty="0" err="1">
                <a:solidFill>
                  <a:schemeClr val="tx2"/>
                </a:solidFill>
                <a:latin typeface="+mj-lt"/>
                <a:ea typeface="宋体" charset="-122"/>
              </a:rPr>
              <a:t>subseasonal</a:t>
            </a:r>
            <a:r>
              <a:rPr lang="en-US" sz="1200" i="1" dirty="0">
                <a:solidFill>
                  <a:schemeClr val="tx2"/>
                </a:solidFill>
                <a:latin typeface="+mj-lt"/>
                <a:ea typeface="宋体" charset="-122"/>
              </a:rPr>
              <a:t> fluctuations of 20-day mean reanalysis v200 during a) DJF and b) JJA, and second leading maps for c) DJF and d) JJA.  Yellow dots mark the base points.  </a:t>
            </a:r>
            <a:r>
              <a:rPr lang="en-US" sz="1200" i="1" dirty="0" err="1">
                <a:solidFill>
                  <a:schemeClr val="tx2"/>
                </a:solidFill>
                <a:latin typeface="+mj-lt"/>
                <a:ea typeface="宋体" charset="-122"/>
              </a:rPr>
              <a:t>Overlayed</a:t>
            </a:r>
            <a:r>
              <a:rPr lang="en-US" sz="1200" i="1" dirty="0">
                <a:solidFill>
                  <a:schemeClr val="tx2"/>
                </a:solidFill>
                <a:latin typeface="+mj-lt"/>
                <a:ea typeface="宋体" charset="-122"/>
              </a:rPr>
              <a:t> blue contours are climatological mean u200 at 20,30,40 and 50ms</a:t>
            </a:r>
            <a:r>
              <a:rPr lang="en-US" sz="1200" i="1" baseline="30000" dirty="0">
                <a:solidFill>
                  <a:schemeClr val="tx2"/>
                </a:solidFill>
                <a:latin typeface="+mj-lt"/>
                <a:ea typeface="宋体" charset="-122"/>
              </a:rPr>
              <a:t>-1</a:t>
            </a:r>
            <a:r>
              <a:rPr lang="en-US" sz="1200" i="1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004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158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SimSun</vt:lpstr>
      <vt:lpstr>Arial</vt:lpstr>
      <vt:lpstr>Calibri</vt:lpstr>
      <vt:lpstr>Cambria</vt:lpstr>
      <vt:lpstr>Times</vt:lpstr>
      <vt:lpstr>Times New Roman</vt:lpstr>
      <vt:lpstr>Office Theme</vt:lpstr>
      <vt:lpstr>Tropospheric waveguide teleconnections  and their seasonality  Grant Branstator and Haiyan Teng</vt:lpstr>
    </vt:vector>
  </TitlesOfParts>
  <Company>ncar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Extreme Ridges that Induce California Droughts Haiyan Teng and Grant Branstator</dc:title>
  <dc:creator>Haiyan Teng</dc:creator>
  <cp:lastModifiedBy>Stephanie Shearer</cp:lastModifiedBy>
  <cp:revision>8</cp:revision>
  <dcterms:created xsi:type="dcterms:W3CDTF">2016-10-24T19:36:43Z</dcterms:created>
  <dcterms:modified xsi:type="dcterms:W3CDTF">2017-09-07T20:07:06Z</dcterms:modified>
</cp:coreProperties>
</file>