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6" r:id="rId2"/>
  </p:sldIdLst>
  <p:sldSz cx="9144000" cy="6858000" type="screen4x3"/>
  <p:notesSz cx="7772400" cy="10058400"/>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n-ea"/>
        <a:cs typeface="Noto Sans CJK SC Regular" charset="0"/>
      </a:defRPr>
    </a:lvl1pPr>
    <a:lvl2pPr marL="742950" indent="-285750"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n-ea"/>
        <a:cs typeface="Noto Sans CJK SC Regular" charset="0"/>
      </a:defRPr>
    </a:lvl2pPr>
    <a:lvl3pPr marL="1143000" indent="-228600"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n-ea"/>
        <a:cs typeface="Noto Sans CJK SC Regular" charset="0"/>
      </a:defRPr>
    </a:lvl3pPr>
    <a:lvl4pPr marL="1600200" indent="-228600"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n-ea"/>
        <a:cs typeface="Noto Sans CJK SC Regular" charset="0"/>
      </a:defRPr>
    </a:lvl4pPr>
    <a:lvl5pPr marL="2057400" indent="-228600"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n-ea"/>
        <a:cs typeface="Noto Sans CJK SC Regular" charset="0"/>
      </a:defRPr>
    </a:lvl5pPr>
    <a:lvl6pPr marL="2286000" algn="l" defTabSz="914400" rtl="0" eaLnBrk="1" latinLnBrk="0" hangingPunct="1">
      <a:defRPr kern="1200">
        <a:solidFill>
          <a:schemeClr val="tx1"/>
        </a:solidFill>
        <a:latin typeface="Arial" panose="020B0604020202020204" pitchFamily="34" charset="0"/>
        <a:ea typeface="+mn-ea"/>
        <a:cs typeface="Noto Sans CJK SC Regular" charset="0"/>
      </a:defRPr>
    </a:lvl6pPr>
    <a:lvl7pPr marL="2743200" algn="l" defTabSz="914400" rtl="0" eaLnBrk="1" latinLnBrk="0" hangingPunct="1">
      <a:defRPr kern="1200">
        <a:solidFill>
          <a:schemeClr val="tx1"/>
        </a:solidFill>
        <a:latin typeface="Arial" panose="020B0604020202020204" pitchFamily="34" charset="0"/>
        <a:ea typeface="+mn-ea"/>
        <a:cs typeface="Noto Sans CJK SC Regular" charset="0"/>
      </a:defRPr>
    </a:lvl7pPr>
    <a:lvl8pPr marL="3200400" algn="l" defTabSz="914400" rtl="0" eaLnBrk="1" latinLnBrk="0" hangingPunct="1">
      <a:defRPr kern="1200">
        <a:solidFill>
          <a:schemeClr val="tx1"/>
        </a:solidFill>
        <a:latin typeface="Arial" panose="020B0604020202020204" pitchFamily="34" charset="0"/>
        <a:ea typeface="+mn-ea"/>
        <a:cs typeface="Noto Sans CJK SC Regular" charset="0"/>
      </a:defRPr>
    </a:lvl8pPr>
    <a:lvl9pPr marL="3657600" algn="l" defTabSz="914400" rtl="0" eaLnBrk="1" latinLnBrk="0" hangingPunct="1">
      <a:defRPr kern="1200">
        <a:solidFill>
          <a:schemeClr val="tx1"/>
        </a:solidFill>
        <a:latin typeface="Arial" panose="020B0604020202020204" pitchFamily="34" charset="0"/>
        <a:ea typeface="+mn-ea"/>
        <a:cs typeface="Noto Sans CJK SC Regular"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1" d="100"/>
          <a:sy n="121" d="100"/>
        </p:scale>
        <p:origin x="1236" y="102"/>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ChangeArrowheads="1"/>
          </p:cNvSpPr>
          <p:nvPr>
            <p:ph type="sldImg"/>
          </p:nvPr>
        </p:nvSpPr>
        <p:spPr bwMode="auto">
          <a:xfrm>
            <a:off x="1371600" y="763588"/>
            <a:ext cx="5027613" cy="377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777875" y="4776788"/>
            <a:ext cx="6216650" cy="4524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smtClean="0"/>
          </a:p>
        </p:txBody>
      </p:sp>
      <p:sp>
        <p:nvSpPr>
          <p:cNvPr id="2051" name="Rectangle 3"/>
          <p:cNvSpPr>
            <a:spLocks noGrp="1" noChangeArrowheads="1"/>
          </p:cNvSpPr>
          <p:nvPr>
            <p:ph type="hdr"/>
          </p:nvPr>
        </p:nvSpPr>
        <p:spPr bwMode="auto">
          <a:xfrm>
            <a:off x="0" y="0"/>
            <a:ext cx="337185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tabLst>
                <a:tab pos="449263" algn="l"/>
                <a:tab pos="898525" algn="l"/>
                <a:tab pos="1347788" algn="l"/>
                <a:tab pos="1797050" algn="l"/>
                <a:tab pos="2246313" algn="l"/>
                <a:tab pos="2695575" algn="l"/>
                <a:tab pos="3144838" algn="l"/>
              </a:tabLst>
              <a:defRPr sz="1400">
                <a:solidFill>
                  <a:srgbClr val="000000"/>
                </a:solidFill>
                <a:latin typeface="Times New Roman" panose="02020603050405020304" pitchFamily="18" charset="0"/>
                <a:cs typeface="DejaVu Sans" charset="0"/>
              </a:defRPr>
            </a:lvl1pPr>
          </a:lstStyle>
          <a:p>
            <a:endParaRPr lang="en-CA" altLang="en-US"/>
          </a:p>
        </p:txBody>
      </p:sp>
      <p:sp>
        <p:nvSpPr>
          <p:cNvPr id="2052" name="Rectangle 4"/>
          <p:cNvSpPr>
            <a:spLocks noGrp="1" noChangeArrowheads="1"/>
          </p:cNvSpPr>
          <p:nvPr>
            <p:ph type="dt"/>
          </p:nvPr>
        </p:nvSpPr>
        <p:spPr bwMode="auto">
          <a:xfrm>
            <a:off x="4398963" y="0"/>
            <a:ext cx="337185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tabLst>
                <a:tab pos="449263" algn="l"/>
                <a:tab pos="898525" algn="l"/>
                <a:tab pos="1347788" algn="l"/>
                <a:tab pos="1797050" algn="l"/>
                <a:tab pos="2246313" algn="l"/>
                <a:tab pos="2695575" algn="l"/>
                <a:tab pos="3144838" algn="l"/>
              </a:tabLst>
              <a:defRPr sz="1400">
                <a:solidFill>
                  <a:srgbClr val="000000"/>
                </a:solidFill>
                <a:latin typeface="Times New Roman" panose="02020603050405020304" pitchFamily="18" charset="0"/>
                <a:cs typeface="DejaVu Sans" charset="0"/>
              </a:defRPr>
            </a:lvl1pPr>
          </a:lstStyle>
          <a:p>
            <a:endParaRPr lang="en-CA" altLang="en-US"/>
          </a:p>
        </p:txBody>
      </p:sp>
      <p:sp>
        <p:nvSpPr>
          <p:cNvPr id="2053" name="Rectangle 5"/>
          <p:cNvSpPr>
            <a:spLocks noGrp="1" noChangeArrowheads="1"/>
          </p:cNvSpPr>
          <p:nvPr>
            <p:ph type="ftr"/>
          </p:nvPr>
        </p:nvSpPr>
        <p:spPr bwMode="auto">
          <a:xfrm>
            <a:off x="0" y="9555163"/>
            <a:ext cx="337185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tabLst>
                <a:tab pos="449263" algn="l"/>
                <a:tab pos="898525" algn="l"/>
                <a:tab pos="1347788" algn="l"/>
                <a:tab pos="1797050" algn="l"/>
                <a:tab pos="2246313" algn="l"/>
                <a:tab pos="2695575" algn="l"/>
                <a:tab pos="3144838" algn="l"/>
              </a:tabLst>
              <a:defRPr sz="1400">
                <a:solidFill>
                  <a:srgbClr val="000000"/>
                </a:solidFill>
                <a:latin typeface="Times New Roman" panose="02020603050405020304" pitchFamily="18" charset="0"/>
                <a:cs typeface="DejaVu Sans" charset="0"/>
              </a:defRPr>
            </a:lvl1pPr>
          </a:lstStyle>
          <a:p>
            <a:endParaRPr lang="en-CA" altLang="en-US"/>
          </a:p>
        </p:txBody>
      </p:sp>
      <p:sp>
        <p:nvSpPr>
          <p:cNvPr id="2054" name="Rectangle 6"/>
          <p:cNvSpPr>
            <a:spLocks noGrp="1" noChangeArrowheads="1"/>
          </p:cNvSpPr>
          <p:nvPr>
            <p:ph type="sldNum"/>
          </p:nvPr>
        </p:nvSpPr>
        <p:spPr bwMode="auto">
          <a:xfrm>
            <a:off x="4398963" y="9555163"/>
            <a:ext cx="337185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tabLst>
                <a:tab pos="449263" algn="l"/>
                <a:tab pos="898525" algn="l"/>
                <a:tab pos="1347788" algn="l"/>
                <a:tab pos="1797050" algn="l"/>
                <a:tab pos="2246313" algn="l"/>
                <a:tab pos="2695575" algn="l"/>
                <a:tab pos="3144838" algn="l"/>
              </a:tabLst>
              <a:defRPr sz="1400">
                <a:solidFill>
                  <a:srgbClr val="000000"/>
                </a:solidFill>
                <a:latin typeface="Times New Roman" panose="02020603050405020304" pitchFamily="18" charset="0"/>
                <a:cs typeface="DejaVu Sans" charset="0"/>
              </a:defRPr>
            </a:lvl1pPr>
          </a:lstStyle>
          <a:p>
            <a:fld id="{D2E74CF9-4B0F-49FE-AC9D-BC0E7EEA965C}" type="slidenum">
              <a:rPr lang="en-CA" altLang="en-US"/>
              <a:pPr/>
              <a:t>‹#›</a:t>
            </a:fld>
            <a:endParaRPr lang="en-CA" altLang="en-US"/>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A24D42F-BE50-477D-9B90-7753AA2C80D8}" type="slidenum">
              <a:rPr lang="en-CA" altLang="en-US"/>
              <a:pPr/>
              <a:t>1</a:t>
            </a:fld>
            <a:endParaRPr lang="en-CA" altLang="en-US"/>
          </a:p>
        </p:txBody>
      </p:sp>
      <p:sp>
        <p:nvSpPr>
          <p:cNvPr id="4097" name="Rectangle 1"/>
          <p:cNvSpPr txBox="1">
            <a:spLocks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Rectangle 2"/>
          <p:cNvSpPr txBox="1">
            <a:spLocks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461835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42584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a:prstGeom prst="rect">
            <a:avLst/>
          </a:prstGeo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34026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59067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a:prstGeom prst="rect">
            <a:avLst/>
          </a:prstGeo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Tree>
    <p:extLst>
      <p:ext uri="{BB962C8B-B14F-4D97-AF65-F5344CB8AC3E}">
        <p14:creationId xmlns:p14="http://schemas.microsoft.com/office/powerpoint/2010/main" val="4252979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15341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89455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3708348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8276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3710045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3138319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387725" y="4281488"/>
            <a:ext cx="5784850" cy="277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9pPr>
          </a:lstStyle>
          <a:p>
            <a:pPr>
              <a:lnSpc>
                <a:spcPct val="100000"/>
              </a:lnSpc>
            </a:pPr>
            <a:r>
              <a:rPr lang="en-CA" altLang="en-US" b="1">
                <a:solidFill>
                  <a:srgbClr val="008000"/>
                </a:solidFill>
                <a:cs typeface="DejaVu Sans" charset="0"/>
              </a:rPr>
              <a:t>Research Details</a:t>
            </a:r>
          </a:p>
        </p:txBody>
      </p:sp>
      <p:sp>
        <p:nvSpPr>
          <p:cNvPr id="1026" name="Rectangle 2"/>
          <p:cNvSpPr>
            <a:spLocks noChangeArrowheads="1"/>
          </p:cNvSpPr>
          <p:nvPr/>
        </p:nvSpPr>
        <p:spPr bwMode="auto">
          <a:xfrm>
            <a:off x="3387725" y="2890838"/>
            <a:ext cx="5784850"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9pPr>
          </a:lstStyle>
          <a:p>
            <a:pPr>
              <a:lnSpc>
                <a:spcPct val="100000"/>
              </a:lnSpc>
            </a:pPr>
            <a:r>
              <a:rPr lang="en-CA" altLang="en-US" b="1">
                <a:solidFill>
                  <a:srgbClr val="008000"/>
                </a:solidFill>
                <a:cs typeface="DejaVu Sans" charset="0"/>
              </a:rPr>
              <a:t>Significance and Impact</a:t>
            </a:r>
          </a:p>
        </p:txBody>
      </p:sp>
      <p:sp>
        <p:nvSpPr>
          <p:cNvPr id="1027" name="Rectangle 3"/>
          <p:cNvSpPr>
            <a:spLocks noChangeArrowheads="1"/>
          </p:cNvSpPr>
          <p:nvPr/>
        </p:nvSpPr>
        <p:spPr bwMode="auto">
          <a:xfrm>
            <a:off x="3387725" y="782638"/>
            <a:ext cx="5784850"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9pPr>
          </a:lstStyle>
          <a:p>
            <a:pPr>
              <a:lnSpc>
                <a:spcPct val="100000"/>
              </a:lnSpc>
            </a:pPr>
            <a:r>
              <a:rPr lang="en-CA" altLang="en-US" b="1">
                <a:solidFill>
                  <a:srgbClr val="008000"/>
                </a:solidFill>
                <a:cs typeface="DejaVu Sans" charset="0"/>
              </a:rPr>
              <a:t>Scientific Achievement</a:t>
            </a:r>
          </a:p>
        </p:txBody>
      </p:sp>
      <p:pic>
        <p:nvPicPr>
          <p:cNvPr id="1028" name="Picture 4"/>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457200" y="6354763"/>
            <a:ext cx="2436813" cy="4064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360"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029" name="Picture 5"/>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6705600" y="6323013"/>
            <a:ext cx="1350963" cy="3651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030" name="Picture 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077200" y="6248400"/>
            <a:ext cx="762000" cy="5921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kern="1200">
          <a:solidFill>
            <a:srgbClr val="000000"/>
          </a:solidFill>
          <a:latin typeface="+mj-lt"/>
          <a:ea typeface="+mj-ea"/>
          <a:cs typeface="+mj-cs"/>
        </a:defRPr>
      </a:lvl1pPr>
      <a:lvl2pPr marL="742950" indent="-28575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Noto Sans CJK SC Regular" charset="0"/>
        </a:defRPr>
      </a:lvl2pPr>
      <a:lvl3pPr marL="11430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Noto Sans CJK SC Regular" charset="0"/>
        </a:defRPr>
      </a:lvl3pPr>
      <a:lvl4pPr marL="16002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Noto Sans CJK SC Regular" charset="0"/>
        </a:defRPr>
      </a:lvl4pPr>
      <a:lvl5pPr marL="20574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Noto Sans CJK SC Regular" charset="0"/>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Noto Sans CJK SC Regular" charset="0"/>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Noto Sans CJK SC Regular" charset="0"/>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Noto Sans CJK SC Regular" charset="0"/>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Noto Sans CJK SC Regular" charset="0"/>
        </a:defRPr>
      </a:lvl9pPr>
    </p:titleStyle>
    <p:bodyStyle>
      <a:lvl1pPr marL="342900" indent="-342900" algn="l" defTabSz="449263" rtl="0" fontAlgn="base" hangingPunct="0">
        <a:lnSpc>
          <a:spcPct val="93000"/>
        </a:lnSpc>
        <a:spcBef>
          <a:spcPts val="1425"/>
        </a:spcBef>
        <a:spcAft>
          <a:spcPct val="0"/>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fontAlgn="base" hangingPunct="0">
        <a:lnSpc>
          <a:spcPct val="93000"/>
        </a:lnSpc>
        <a:spcBef>
          <a:spcPts val="1138"/>
        </a:spcBef>
        <a:spcAft>
          <a:spcPct val="0"/>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fontAlgn="base" hangingPunct="0">
        <a:lnSpc>
          <a:spcPct val="93000"/>
        </a:lnSpc>
        <a:spcBef>
          <a:spcPts val="850"/>
        </a:spcBef>
        <a:spcAft>
          <a:spcPct val="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fontAlgn="base" hangingPunct="0">
        <a:lnSpc>
          <a:spcPct val="93000"/>
        </a:lnSpc>
        <a:spcBef>
          <a:spcPts val="575"/>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fontAlgn="base" hangingPunct="0">
        <a:lnSpc>
          <a:spcPct val="93000"/>
        </a:lnSpc>
        <a:spcBef>
          <a:spcPts val="288"/>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366713" y="6350"/>
            <a:ext cx="8393112" cy="708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ctr"/>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panose="020B0604020202020204" pitchFamily="34" charset="0"/>
                <a:cs typeface="Noto Sans CJK SC Regular"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panose="020B0604020202020204" pitchFamily="34" charset="0"/>
                <a:cs typeface="Noto Sans CJK SC Regular"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panose="020B0604020202020204" pitchFamily="34" charset="0"/>
                <a:cs typeface="Noto Sans CJK SC Regular"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panose="020B0604020202020204" pitchFamily="34" charset="0"/>
                <a:cs typeface="Noto Sans CJK SC Regular"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panose="020B0604020202020204" pitchFamily="34" charset="0"/>
                <a:cs typeface="Noto Sans CJK SC Regular"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panose="020B0604020202020204" pitchFamily="34" charset="0"/>
                <a:cs typeface="Noto Sans CJK SC Regular"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panose="020B0604020202020204" pitchFamily="34" charset="0"/>
                <a:cs typeface="Noto Sans CJK SC Regular"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panose="020B0604020202020204" pitchFamily="34" charset="0"/>
                <a:cs typeface="Noto Sans CJK SC Regular"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defRPr>
                <a:solidFill>
                  <a:srgbClr val="000000"/>
                </a:solidFill>
                <a:latin typeface="Arial" panose="020B0604020202020204" pitchFamily="34" charset="0"/>
                <a:cs typeface="Noto Sans CJK SC Regular" charset="0"/>
              </a:defRPr>
            </a:lvl9pPr>
          </a:lstStyle>
          <a:p>
            <a:pPr>
              <a:lnSpc>
                <a:spcPct val="100000"/>
              </a:lnSpc>
            </a:pPr>
            <a:r>
              <a:rPr lang="en-CA" altLang="en-US" b="1">
                <a:solidFill>
                  <a:srgbClr val="008000"/>
                </a:solidFill>
              </a:rPr>
              <a:t>A basis set for exploration of sensitivity to prescribed ocean conditions for estimating human contributions to extreme weather in CAM5.1-1degree</a:t>
            </a:r>
          </a:p>
        </p:txBody>
      </p:sp>
      <p:sp>
        <p:nvSpPr>
          <p:cNvPr id="3074" name="Rectangle 2"/>
          <p:cNvSpPr>
            <a:spLocks noChangeArrowheads="1"/>
          </p:cNvSpPr>
          <p:nvPr/>
        </p:nvSpPr>
        <p:spPr bwMode="auto">
          <a:xfrm>
            <a:off x="34925" y="4821238"/>
            <a:ext cx="3351213" cy="687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49263" algn="l"/>
                <a:tab pos="898525" algn="l"/>
                <a:tab pos="1347788" algn="l"/>
                <a:tab pos="1797050" algn="l"/>
                <a:tab pos="2246313" algn="l"/>
                <a:tab pos="2695575" algn="l"/>
                <a:tab pos="3144838" algn="l"/>
              </a:tabLst>
              <a:defRPr>
                <a:solidFill>
                  <a:srgbClr val="000000"/>
                </a:solidFill>
                <a:latin typeface="Arial" panose="020B0604020202020204" pitchFamily="34" charset="0"/>
                <a:cs typeface="Noto Sans CJK SC Regular" charset="0"/>
              </a:defRPr>
            </a:lvl1pPr>
            <a:lvl2pPr>
              <a:tabLst>
                <a:tab pos="449263" algn="l"/>
                <a:tab pos="898525" algn="l"/>
                <a:tab pos="1347788" algn="l"/>
                <a:tab pos="1797050" algn="l"/>
                <a:tab pos="2246313" algn="l"/>
                <a:tab pos="2695575" algn="l"/>
                <a:tab pos="3144838" algn="l"/>
              </a:tabLst>
              <a:defRPr>
                <a:solidFill>
                  <a:srgbClr val="000000"/>
                </a:solidFill>
                <a:latin typeface="Arial" panose="020B0604020202020204" pitchFamily="34" charset="0"/>
                <a:cs typeface="Noto Sans CJK SC Regular" charset="0"/>
              </a:defRPr>
            </a:lvl2pPr>
            <a:lvl3pPr>
              <a:tabLst>
                <a:tab pos="449263" algn="l"/>
                <a:tab pos="898525" algn="l"/>
                <a:tab pos="1347788" algn="l"/>
                <a:tab pos="1797050" algn="l"/>
                <a:tab pos="2246313" algn="l"/>
                <a:tab pos="2695575" algn="l"/>
                <a:tab pos="3144838" algn="l"/>
              </a:tabLst>
              <a:defRPr>
                <a:solidFill>
                  <a:srgbClr val="000000"/>
                </a:solidFill>
                <a:latin typeface="Arial" panose="020B0604020202020204" pitchFamily="34" charset="0"/>
                <a:cs typeface="Noto Sans CJK SC Regular" charset="0"/>
              </a:defRPr>
            </a:lvl3pPr>
            <a:lvl4pPr>
              <a:tabLst>
                <a:tab pos="449263" algn="l"/>
                <a:tab pos="898525" algn="l"/>
                <a:tab pos="1347788" algn="l"/>
                <a:tab pos="1797050" algn="l"/>
                <a:tab pos="2246313" algn="l"/>
                <a:tab pos="2695575" algn="l"/>
                <a:tab pos="3144838" algn="l"/>
              </a:tabLst>
              <a:defRPr>
                <a:solidFill>
                  <a:srgbClr val="000000"/>
                </a:solidFill>
                <a:latin typeface="Arial" panose="020B0604020202020204" pitchFamily="34" charset="0"/>
                <a:cs typeface="Noto Sans CJK SC Regular" charset="0"/>
              </a:defRPr>
            </a:lvl4pPr>
            <a:lvl5pPr>
              <a:tabLst>
                <a:tab pos="449263" algn="l"/>
                <a:tab pos="898525" algn="l"/>
                <a:tab pos="1347788" algn="l"/>
                <a:tab pos="1797050" algn="l"/>
                <a:tab pos="2246313" algn="l"/>
                <a:tab pos="2695575" algn="l"/>
                <a:tab pos="3144838" algn="l"/>
              </a:tabLst>
              <a:defRPr>
                <a:solidFill>
                  <a:srgbClr val="000000"/>
                </a:solidFill>
                <a:latin typeface="Arial" panose="020B0604020202020204" pitchFamily="34" charset="0"/>
                <a:cs typeface="Noto Sans CJK SC Regular"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a:solidFill>
                  <a:srgbClr val="000000"/>
                </a:solidFill>
                <a:latin typeface="Arial" panose="020B0604020202020204" pitchFamily="34" charset="0"/>
                <a:cs typeface="Noto Sans CJK SC Regular"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a:solidFill>
                  <a:srgbClr val="000000"/>
                </a:solidFill>
                <a:latin typeface="Arial" panose="020B0604020202020204" pitchFamily="34" charset="0"/>
                <a:cs typeface="Noto Sans CJK SC Regular"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a:solidFill>
                  <a:srgbClr val="000000"/>
                </a:solidFill>
                <a:latin typeface="Arial" panose="020B0604020202020204" pitchFamily="34" charset="0"/>
                <a:cs typeface="Noto Sans CJK SC Regular"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a:solidFill>
                  <a:srgbClr val="000000"/>
                </a:solidFill>
                <a:latin typeface="Arial" panose="020B0604020202020204" pitchFamily="34" charset="0"/>
                <a:cs typeface="Noto Sans CJK SC Regular" charset="0"/>
              </a:defRPr>
            </a:lvl9pPr>
          </a:lstStyle>
          <a:p>
            <a:pPr algn="just">
              <a:lnSpc>
                <a:spcPct val="100000"/>
              </a:lnSpc>
            </a:pPr>
            <a:r>
              <a:rPr lang="en-CA" altLang="en-US" sz="1000">
                <a:solidFill>
                  <a:srgbClr val="008000"/>
                </a:solidFill>
              </a:rPr>
              <a:t>Stone, D.A., M.D. Risser, O. M. Ang</a:t>
            </a:r>
            <a:r>
              <a:rPr lang="en-CA" altLang="en-US" sz="1000">
                <a:solidFill>
                  <a:srgbClr val="008000"/>
                </a:solidFill>
                <a:latin typeface="FreeSans" charset="0"/>
                <a:cs typeface="FreeSans" charset="0"/>
              </a:rPr>
              <a:t>é</a:t>
            </a:r>
            <a:r>
              <a:rPr lang="en-CA" altLang="en-US" sz="1000">
                <a:solidFill>
                  <a:srgbClr val="008000"/>
                </a:solidFill>
                <a:cs typeface="FreeSans" charset="0"/>
              </a:rPr>
              <a:t>lil, M. F. Wehner, S. Cholia, N. Keen, H. Krishnan, T. A. O’Brien, and W. D. Collins.  2018.  A basis set for exploration of sensitivity to prescribed ocean conditions for estimating human contributions to extreme weather in CAM5.1-1degree.  Weather and Climate Extremes, 10.1016/j.wace.2017.12.003.</a:t>
            </a:r>
          </a:p>
          <a:p>
            <a:pPr algn="just">
              <a:lnSpc>
                <a:spcPct val="100000"/>
              </a:lnSpc>
            </a:pPr>
            <a:endParaRPr lang="en-CA" altLang="en-US" b="1">
              <a:solidFill>
                <a:srgbClr val="008000"/>
              </a:solidFill>
              <a:cs typeface="FreeSans" charset="0"/>
            </a:endParaRPr>
          </a:p>
        </p:txBody>
      </p:sp>
      <p:sp>
        <p:nvSpPr>
          <p:cNvPr id="3075" name="Rectangle 3"/>
          <p:cNvSpPr>
            <a:spLocks noChangeArrowheads="1"/>
          </p:cNvSpPr>
          <p:nvPr/>
        </p:nvSpPr>
        <p:spPr bwMode="auto">
          <a:xfrm>
            <a:off x="3387725" y="1079500"/>
            <a:ext cx="5754688" cy="1212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9pPr>
          </a:lstStyle>
          <a:p>
            <a:pPr marL="228600">
              <a:lnSpc>
                <a:spcPct val="100000"/>
              </a:lnSpc>
            </a:pPr>
            <a:r>
              <a:rPr lang="en-CA" altLang="en-US" sz="1600"/>
              <a:t>We describe simulations of the CAM5.1-1degree model of the atmosph</a:t>
            </a:r>
            <a:r>
              <a:rPr lang="en-CA" altLang="en-US" sz="1500"/>
              <a:t>ere run under observed influences from both human and natural sources and under observed influences from natural sources only, following an international experiment protocol.  We use the unusual length and number of these simulations to determine what aspects of the experiment design are most important for the robustness of typical extreme weather attribution analyses.</a:t>
            </a:r>
          </a:p>
        </p:txBody>
      </p:sp>
      <p:sp>
        <p:nvSpPr>
          <p:cNvPr id="3076" name="Rectangle 4"/>
          <p:cNvSpPr>
            <a:spLocks noChangeArrowheads="1"/>
          </p:cNvSpPr>
          <p:nvPr/>
        </p:nvSpPr>
        <p:spPr bwMode="auto">
          <a:xfrm>
            <a:off x="3387725" y="3168650"/>
            <a:ext cx="5681663" cy="1122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9pPr>
          </a:lstStyle>
          <a:p>
            <a:pPr marL="228600">
              <a:lnSpc>
                <a:spcPct val="100000"/>
              </a:lnSpc>
            </a:pPr>
            <a:r>
              <a:rPr lang="en-CA" altLang="en-US" sz="1600"/>
              <a:t>This research produced a new resource for examining the role of human activities on extreme weather, and used that resource to further develop the production of future resources.</a:t>
            </a:r>
          </a:p>
        </p:txBody>
      </p:sp>
      <p:sp>
        <p:nvSpPr>
          <p:cNvPr id="3077" name="Rectangle 5"/>
          <p:cNvSpPr>
            <a:spLocks noChangeArrowheads="1"/>
          </p:cNvSpPr>
          <p:nvPr/>
        </p:nvSpPr>
        <p:spPr bwMode="auto">
          <a:xfrm>
            <a:off x="3387725" y="4645025"/>
            <a:ext cx="5681663" cy="1550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285750" indent="-284163">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1pPr>
            <a:lvl2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2pPr>
            <a:lvl3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3pPr>
            <a:lvl4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4pPr>
            <a:lvl5pPr>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Lst>
              <a:defRPr>
                <a:solidFill>
                  <a:srgbClr val="000000"/>
                </a:solidFill>
                <a:latin typeface="Arial" panose="020B0604020202020204" pitchFamily="34" charset="0"/>
                <a:cs typeface="Noto Sans CJK SC Regular" charset="0"/>
              </a:defRPr>
            </a:lvl9pPr>
          </a:lstStyle>
          <a:p>
            <a:pPr>
              <a:lnSpc>
                <a:spcPct val="100000"/>
              </a:lnSpc>
              <a:buFont typeface="Arial" panose="020B0604020202020204" pitchFamily="34" charset="0"/>
              <a:buChar char="‒"/>
            </a:pPr>
            <a:r>
              <a:rPr lang="en-CA" altLang="en-US" sz="1400"/>
              <a:t>We ran the CAM5.1-1degree model for 10,000+ years, producing nearly 2PB of output which are being published on an online portal.</a:t>
            </a:r>
          </a:p>
          <a:p>
            <a:pPr>
              <a:lnSpc>
                <a:spcPct val="100000"/>
              </a:lnSpc>
              <a:buFont typeface="Arial" panose="020B0604020202020204" pitchFamily="34" charset="0"/>
              <a:buChar char="‒"/>
            </a:pPr>
            <a:r>
              <a:rPr lang="en-CA" altLang="en-US" sz="1400"/>
              <a:t>We determined what aspects of year-to-year ocean variability were producing differences in our attribution results across years.</a:t>
            </a:r>
          </a:p>
          <a:p>
            <a:pPr>
              <a:lnSpc>
                <a:spcPct val="100000"/>
              </a:lnSpc>
              <a:buFont typeface="Arial" panose="020B0604020202020204" pitchFamily="34" charset="0"/>
              <a:buChar char="‒"/>
            </a:pPr>
            <a:r>
              <a:rPr lang="en-CA" altLang="en-US" sz="1400"/>
              <a:t>We used this information to produce additional experiments to be performed by this and other climate models.</a:t>
            </a:r>
          </a:p>
        </p:txBody>
      </p:sp>
      <p:pic>
        <p:nvPicPr>
          <p:cNvPr id="3078"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00538" y="6303963"/>
            <a:ext cx="515937" cy="5111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79" name="Rectangle 7"/>
          <p:cNvSpPr>
            <a:spLocks noChangeArrowheads="1"/>
          </p:cNvSpPr>
          <p:nvPr/>
        </p:nvSpPr>
        <p:spPr bwMode="auto">
          <a:xfrm>
            <a:off x="71438" y="2986088"/>
            <a:ext cx="3270250" cy="1595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49263" algn="l"/>
                <a:tab pos="898525" algn="l"/>
                <a:tab pos="1347788" algn="l"/>
                <a:tab pos="1797050" algn="l"/>
                <a:tab pos="2246313" algn="l"/>
                <a:tab pos="2695575" algn="l"/>
                <a:tab pos="3144838" algn="l"/>
              </a:tabLst>
              <a:defRPr>
                <a:solidFill>
                  <a:srgbClr val="000000"/>
                </a:solidFill>
                <a:latin typeface="Arial" panose="020B0604020202020204" pitchFamily="34" charset="0"/>
                <a:cs typeface="Noto Sans CJK SC Regular" charset="0"/>
              </a:defRPr>
            </a:lvl1pPr>
            <a:lvl2pPr>
              <a:tabLst>
                <a:tab pos="449263" algn="l"/>
                <a:tab pos="898525" algn="l"/>
                <a:tab pos="1347788" algn="l"/>
                <a:tab pos="1797050" algn="l"/>
                <a:tab pos="2246313" algn="l"/>
                <a:tab pos="2695575" algn="l"/>
                <a:tab pos="3144838" algn="l"/>
              </a:tabLst>
              <a:defRPr>
                <a:solidFill>
                  <a:srgbClr val="000000"/>
                </a:solidFill>
                <a:latin typeface="Arial" panose="020B0604020202020204" pitchFamily="34" charset="0"/>
                <a:cs typeface="Noto Sans CJK SC Regular" charset="0"/>
              </a:defRPr>
            </a:lvl2pPr>
            <a:lvl3pPr>
              <a:tabLst>
                <a:tab pos="449263" algn="l"/>
                <a:tab pos="898525" algn="l"/>
                <a:tab pos="1347788" algn="l"/>
                <a:tab pos="1797050" algn="l"/>
                <a:tab pos="2246313" algn="l"/>
                <a:tab pos="2695575" algn="l"/>
                <a:tab pos="3144838" algn="l"/>
              </a:tabLst>
              <a:defRPr>
                <a:solidFill>
                  <a:srgbClr val="000000"/>
                </a:solidFill>
                <a:latin typeface="Arial" panose="020B0604020202020204" pitchFamily="34" charset="0"/>
                <a:cs typeface="Noto Sans CJK SC Regular" charset="0"/>
              </a:defRPr>
            </a:lvl3pPr>
            <a:lvl4pPr>
              <a:tabLst>
                <a:tab pos="449263" algn="l"/>
                <a:tab pos="898525" algn="l"/>
                <a:tab pos="1347788" algn="l"/>
                <a:tab pos="1797050" algn="l"/>
                <a:tab pos="2246313" algn="l"/>
                <a:tab pos="2695575" algn="l"/>
                <a:tab pos="3144838" algn="l"/>
              </a:tabLst>
              <a:defRPr>
                <a:solidFill>
                  <a:srgbClr val="000000"/>
                </a:solidFill>
                <a:latin typeface="Arial" panose="020B0604020202020204" pitchFamily="34" charset="0"/>
                <a:cs typeface="Noto Sans CJK SC Regular" charset="0"/>
              </a:defRPr>
            </a:lvl4pPr>
            <a:lvl5pPr>
              <a:tabLst>
                <a:tab pos="449263" algn="l"/>
                <a:tab pos="898525" algn="l"/>
                <a:tab pos="1347788" algn="l"/>
                <a:tab pos="1797050" algn="l"/>
                <a:tab pos="2246313" algn="l"/>
                <a:tab pos="2695575" algn="l"/>
                <a:tab pos="3144838" algn="l"/>
              </a:tabLst>
              <a:defRPr>
                <a:solidFill>
                  <a:srgbClr val="000000"/>
                </a:solidFill>
                <a:latin typeface="Arial" panose="020B0604020202020204" pitchFamily="34" charset="0"/>
                <a:cs typeface="Noto Sans CJK SC Regular"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a:solidFill>
                  <a:srgbClr val="000000"/>
                </a:solidFill>
                <a:latin typeface="Arial" panose="020B0604020202020204" pitchFamily="34" charset="0"/>
                <a:cs typeface="Noto Sans CJK SC Regular"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a:solidFill>
                  <a:srgbClr val="000000"/>
                </a:solidFill>
                <a:latin typeface="Arial" panose="020B0604020202020204" pitchFamily="34" charset="0"/>
                <a:cs typeface="Noto Sans CJK SC Regular"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a:solidFill>
                  <a:srgbClr val="000000"/>
                </a:solidFill>
                <a:latin typeface="Arial" panose="020B0604020202020204" pitchFamily="34" charset="0"/>
                <a:cs typeface="Noto Sans CJK SC Regular"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a:solidFill>
                  <a:srgbClr val="000000"/>
                </a:solidFill>
                <a:latin typeface="Arial" panose="020B0604020202020204" pitchFamily="34" charset="0"/>
                <a:cs typeface="Noto Sans CJK SC Regular" charset="0"/>
              </a:defRPr>
            </a:lvl9pPr>
          </a:lstStyle>
          <a:p>
            <a:pPr algn="just">
              <a:lnSpc>
                <a:spcPct val="100000"/>
              </a:lnSpc>
            </a:pPr>
            <a:r>
              <a:rPr lang="en-CA" altLang="en-US" sz="1100">
                <a:cs typeface="Arial" panose="020B0604020202020204" pitchFamily="34" charset="0"/>
              </a:rPr>
              <a:t>Comparison of the estimated probability of an unusually wet month over California and Nevada under “ALL” conditions, with both human and natural influences on climate included, and under “NAT” conditions, with only natural influences included.  These estimates are based on simulations of the CAM5.1-1degree model run under the protocols of the C20C+ Detection and Attribution project.</a:t>
            </a:r>
          </a:p>
        </p:txBody>
      </p:sp>
      <p:pic>
        <p:nvPicPr>
          <p:cNvPr id="3080" name="Pictur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49825" y="6273800"/>
            <a:ext cx="501650" cy="5016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081" name="Picture 9"/>
          <p:cNvPicPr>
            <a:picLocks noChangeAspect="1" noChangeArrowheads="1"/>
          </p:cNvPicPr>
          <p:nvPr/>
        </p:nvPicPr>
        <p:blipFill>
          <a:blip r:embed="rId5" cstate="print">
            <a:extLst>
              <a:ext uri="{28A0092B-C50C-407E-A947-70E740481C1C}">
                <a14:useLocalDpi xmlns:a14="http://schemas.microsoft.com/office/drawing/2010/main" val="0"/>
              </a:ext>
            </a:extLst>
          </a:blip>
          <a:srcRect l="6752" t="20377" b="20789"/>
          <a:stretch>
            <a:fillRect/>
          </a:stretch>
        </p:blipFill>
        <p:spPr bwMode="auto">
          <a:xfrm>
            <a:off x="5513388" y="6297613"/>
            <a:ext cx="1095375" cy="463550"/>
          </a:xfrm>
          <a:prstGeom prst="rect">
            <a:avLst/>
          </a:prstGeom>
          <a:noFill/>
          <a:ln>
            <a:noFill/>
          </a:ln>
          <a:effectLst/>
          <a:extLst>
            <a:ext uri="{909E8E84-426E-40DD-AFC4-6F175D3DCCD1}">
              <a14:hiddenFill xmlns:a14="http://schemas.microsoft.com/office/drawing/2010/main">
                <a:blipFill dpi="0" rotWithShape="0">
                  <a:blip/>
                  <a:srcRect l="6752" t="20377" b="20789"/>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082" name="Picture 10"/>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1584325"/>
            <a:ext cx="3598863" cy="13573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Noto Sans CJK SC Regular"/>
      </a:majorFont>
      <a:minorFont>
        <a:latin typeface="Arial"/>
        <a:ea typeface=""/>
        <a:cs typeface="Noto Sans CJK SC Regula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Arial" panose="020B0604020202020204" pitchFamily="34" charset="0"/>
            <a:cs typeface="Noto Sans CJK SC Regular"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Arial" panose="020B0604020202020204" pitchFamily="34" charset="0"/>
            <a:cs typeface="Noto Sans CJK SC Regular"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2155</TotalTime>
  <Words>318</Words>
  <Application>Microsoft Office PowerPoint</Application>
  <PresentationFormat>On-screen Show (4:3)</PresentationFormat>
  <Paragraphs>9</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Times New Roman</vt:lpstr>
      <vt:lpstr>Arial</vt:lpstr>
      <vt:lpstr>Noto Sans CJK SC Regular</vt:lpstr>
      <vt:lpstr>DejaVu Sans</vt:lpstr>
      <vt:lpstr>FreeSans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Maryann Villavert</dc:creator>
  <cp:keywords/>
  <dc:description/>
  <cp:lastModifiedBy>jagimbel</cp:lastModifiedBy>
  <cp:revision>112</cp:revision>
  <cp:lastPrinted>1601-01-01T00:00:00Z</cp:lastPrinted>
  <dcterms:created xsi:type="dcterms:W3CDTF">2016-02-10T17:06:12Z</dcterms:created>
  <dcterms:modified xsi:type="dcterms:W3CDTF">2018-02-14T18:42:11Z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15.0032</vt:lpwstr>
  </property>
  <property fmtid="{D5CDD505-2E9C-101B-9397-08002B2CF9AE}" pid="3" name="Company">
    <vt:lpwstr>LBNL</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0</vt:i4>
  </property>
  <property fmtid="{D5CDD505-2E9C-101B-9397-08002B2CF9AE}" pid="9" name="PresentationFormat">
    <vt:lpwstr>On-screen Show (4:3)</vt:lpwstr>
  </property>
  <property fmtid="{D5CDD505-2E9C-101B-9397-08002B2CF9AE}" pid="10" name="ScaleCrop">
    <vt:bool>false</vt:bool>
  </property>
  <property fmtid="{D5CDD505-2E9C-101B-9397-08002B2CF9AE}" pid="11" name="ShareDoc">
    <vt:bool>false</vt:bool>
  </property>
  <property fmtid="{D5CDD505-2E9C-101B-9397-08002B2CF9AE}" pid="12" name="Slides">
    <vt:i4>1</vt:i4>
  </property>
</Properties>
</file>