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ton, Rebekah C" initials="ORC" lastIdx="1" clrIdx="0">
    <p:extLst>
      <p:ext uri="{19B8F6BF-5375-455C-9EA6-DF929625EA0E}">
        <p15:presenceInfo xmlns:p15="http://schemas.microsoft.com/office/powerpoint/2012/main" userId="S::rebekah.orton@pnnl.gov::17d57243-21e9-447b-aaf7-d1b396bd49d6" providerId="AD"/>
      </p:ext>
    </p:extLst>
  </p:cmAuthor>
  <p:cmAuthor id="2" name="Wisse, Jessica M" initials="WJM" lastIdx="1" clrIdx="1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F9C759-7D52-414D-BD50-2D6B9E608FF9}" v="1" dt="2020-07-15T16:23:58.2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8" autoAdjust="0"/>
    <p:restoredTop sz="94625" autoAdjust="0"/>
  </p:normalViewPr>
  <p:slideViewPr>
    <p:cSldViewPr>
      <p:cViewPr varScale="1">
        <p:scale>
          <a:sx n="82" d="100"/>
          <a:sy n="82" d="100"/>
        </p:scale>
        <p:origin x="48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8070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04951" y="1212175"/>
            <a:ext cx="4495803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+mn-lt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n-lt"/>
                <a:cs typeface="Arial"/>
              </a:rPr>
              <a:t>Improve convergence of numerical simulations to the intended stochastic systems</a:t>
            </a:r>
            <a:endParaRPr lang="en-US" sz="1400" dirty="0">
              <a:latin typeface="+mn-lt"/>
              <a:cs typeface="Calibri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Enhance the numerical accuracy and computational efficiency of the simulations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  <a:latin typeface="+mn-lt"/>
            </a:endParaRPr>
          </a:p>
          <a:p>
            <a:pPr marL="231775" indent="-231775" algn="ctr">
              <a:spcBef>
                <a:spcPts val="252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+mn-lt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Clarify expected solution behavior using the theory of stochastic differential equations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Add an </a:t>
            </a:r>
            <a:r>
              <a:rPr lang="en-US" sz="1400" dirty="0" err="1">
                <a:solidFill>
                  <a:prstClr val="black"/>
                </a:solidFill>
                <a:latin typeface="+mn-lt"/>
              </a:rPr>
              <a:t>Itô</a:t>
            </a:r>
            <a:r>
              <a:rPr lang="en-US" sz="1400" dirty="0">
                <a:solidFill>
                  <a:prstClr val="black"/>
                </a:solidFill>
                <a:latin typeface="+mn-lt"/>
              </a:rPr>
              <a:t> correction to time stepping methods originally developed for deterministic systems to account for stochasticity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Derive a general formulation of the </a:t>
            </a:r>
            <a:r>
              <a:rPr lang="en-US" sz="1400" dirty="0" err="1">
                <a:solidFill>
                  <a:prstClr val="black"/>
                </a:solidFill>
                <a:latin typeface="+mn-lt"/>
              </a:rPr>
              <a:t>Itô</a:t>
            </a:r>
            <a:r>
              <a:rPr lang="en-US" sz="1400" dirty="0">
                <a:solidFill>
                  <a:prstClr val="black"/>
                </a:solidFill>
                <a:latin typeface="+mn-lt"/>
              </a:rPr>
              <a:t> correction for stochastic processes to account for both white and colored noise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  <a:latin typeface="+mn-lt"/>
            </a:endParaRPr>
          </a:p>
          <a:p>
            <a:pPr marL="231775" indent="-231775" algn="ctr" eaLnBrk="1" hangingPunct="1">
              <a:spcBef>
                <a:spcPts val="252"/>
              </a:spcBef>
              <a:buFontTx/>
              <a:buNone/>
              <a:defRPr/>
            </a:pPr>
            <a:r>
              <a:rPr lang="en-US" altLang="en-US" sz="1400" b="1" dirty="0">
                <a:solidFill>
                  <a:prstClr val="black"/>
                </a:solidFill>
                <a:latin typeface="+mn-lt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Improved solution convergence and accuracy without requiring a complete redesign when introducing stochastic terms to legacy codes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n-lt"/>
              </a:rPr>
              <a:t>Created a new, generalized </a:t>
            </a:r>
            <a:r>
              <a:rPr lang="en-US" sz="1400" dirty="0" err="1">
                <a:solidFill>
                  <a:prstClr val="black"/>
                </a:solidFill>
                <a:latin typeface="+mn-lt"/>
              </a:rPr>
              <a:t>Itô</a:t>
            </a:r>
            <a:r>
              <a:rPr lang="en-US" sz="1400" dirty="0">
                <a:solidFill>
                  <a:prstClr val="black"/>
                </a:solidFill>
                <a:latin typeface="+mn-lt"/>
              </a:rPr>
              <a:t> correction advantageous for weather and climate model development that is also applicable to a broad range of stochastic model equations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35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35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221159"/>
            <a:ext cx="920088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500" b="1" dirty="0">
                <a:solidFill>
                  <a:srgbClr val="000000"/>
                </a:solidFill>
                <a:latin typeface="Arial" panose="020B0604020202020204" pitchFamily="34" charset="0"/>
              </a:rPr>
              <a:t>Improving Solution Accuracy and Convergence for Stochastic Physics Parameterizations with Colored Noise</a:t>
            </a:r>
            <a:endParaRPr lang="en-US" sz="2500" b="1" dirty="0"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864349" y="5806715"/>
            <a:ext cx="3788241" cy="73096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15000"/>
              </a:spcBef>
              <a:buNone/>
            </a:pPr>
            <a:r>
              <a:rPr lang="en-US" sz="1000" dirty="0" err="1">
                <a:solidFill>
                  <a:srgbClr val="000000"/>
                </a:solidFill>
                <a:latin typeface="+mn-lt"/>
              </a:rPr>
              <a:t>Stinis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P, H Lei, J Li, and H Wan. 2020. “Improving Solution Accuracy and Convergence for Stochastic Physics Parameterizations with Colored Noise,” </a:t>
            </a:r>
            <a:r>
              <a:rPr lang="en-US" sz="1000" i="1" dirty="0">
                <a:solidFill>
                  <a:srgbClr val="000000"/>
                </a:solidFill>
                <a:latin typeface="+mn-lt"/>
              </a:rPr>
              <a:t>Monthly Weather Review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, 148:2251-2263. </a:t>
            </a:r>
          </a:p>
          <a:p>
            <a:pPr eaLnBrk="1" hangingPunct="1">
              <a:spcBef>
                <a:spcPct val="1500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+mn-lt"/>
              </a:rPr>
              <a:t>DOI: 10.1175/MWR-D-19-0178.1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929986" y="3962400"/>
            <a:ext cx="378824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defPPr>
              <a:defRPr lang="en-US"/>
            </a:defPPr>
            <a:lvl1pPr eaLnBrk="1" hangingPunct="1">
              <a:buFont typeface="Arial" panose="020B0604020202020204" pitchFamily="34" charset="0"/>
              <a:buNone/>
              <a:defRPr sz="1200" b="1">
                <a:solidFill>
                  <a:srgbClr val="0000FF"/>
                </a:solidFill>
                <a:latin typeface="Arial"/>
                <a:cs typeface="Arial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/>
            </a:lvl9pPr>
          </a:lstStyle>
          <a:p>
            <a:r>
              <a:rPr lang="en-US" altLang="en-US" dirty="0">
                <a:solidFill>
                  <a:srgbClr val="0432FF"/>
                </a:solidFill>
              </a:rPr>
              <a:t>When simulating phenomena featuring stochasticity, naively applying</a:t>
            </a:r>
            <a:r>
              <a:rPr lang="en-US" dirty="0">
                <a:solidFill>
                  <a:srgbClr val="0432FF"/>
                </a:solidFill>
                <a:latin typeface="Arial" panose="020B0604020202020204" pitchFamily="34" charset="0"/>
              </a:rPr>
              <a:t> time stepping methods originally developed for deterministic problems</a:t>
            </a:r>
            <a:r>
              <a:rPr lang="en-US" altLang="en-US" dirty="0">
                <a:solidFill>
                  <a:srgbClr val="0432FF"/>
                </a:solidFill>
              </a:rPr>
              <a:t> can lead to large errors and loss of solution convergence. The inclusion of a new, generalized </a:t>
            </a:r>
            <a:r>
              <a:rPr lang="en-US" dirty="0" err="1">
                <a:solidFill>
                  <a:srgbClr val="0432FF"/>
                </a:solidFill>
                <a:latin typeface="Arial" panose="020B0604020202020204" pitchFamily="34" charset="0"/>
              </a:rPr>
              <a:t>Itô</a:t>
            </a:r>
            <a:r>
              <a:rPr lang="en-US" dirty="0">
                <a:solidFill>
                  <a:srgbClr val="0432FF"/>
                </a:solidFill>
                <a:latin typeface="Arial" panose="020B0604020202020204" pitchFamily="34" charset="0"/>
              </a:rPr>
              <a:t> correction term can substantially reduce solution error. </a:t>
            </a:r>
            <a:br>
              <a:rPr lang="en-US" dirty="0">
                <a:solidFill>
                  <a:srgbClr val="0432FF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432FF"/>
                </a:solidFill>
                <a:latin typeface="Arial" panose="020B0604020202020204" pitchFamily="34" charset="0"/>
              </a:rPr>
              <a:t>(𝛼 = 0: white noise. 𝛼 ≠ 0: colored noise.)</a:t>
            </a:r>
            <a:endParaRPr lang="en-US" altLang="en-US" dirty="0">
              <a:solidFill>
                <a:srgbClr val="0432FF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C8A942-C6B1-7C4F-AD83-7A90FA76982C}"/>
              </a:ext>
            </a:extLst>
          </p:cNvPr>
          <p:cNvSpPr txBox="1"/>
          <p:nvPr/>
        </p:nvSpPr>
        <p:spPr>
          <a:xfrm>
            <a:off x="5018774" y="1295400"/>
            <a:ext cx="3633816" cy="428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Numerical error in 1D advection-diffusion model solved </a:t>
            </a:r>
            <a:r>
              <a:rPr lang="en-US" sz="10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without (red) </a:t>
            </a:r>
            <a:r>
              <a:rPr lang="en-US" sz="1000" b="1" dirty="0">
                <a:latin typeface="Arial" charset="0"/>
                <a:ea typeface="Arial" charset="0"/>
                <a:cs typeface="Arial" charset="0"/>
              </a:rPr>
              <a:t>or </a:t>
            </a:r>
            <a:r>
              <a:rPr 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with (blue) </a:t>
            </a:r>
            <a:r>
              <a:rPr lang="en-US" sz="1000" b="1" dirty="0" err="1">
                <a:solidFill>
                  <a:prstClr val="black"/>
                </a:solidFill>
                <a:latin typeface="Arial" panose="020B0604020202020204" pitchFamily="34" charset="0"/>
              </a:rPr>
              <a:t>Itô</a:t>
            </a:r>
            <a:r>
              <a:rPr lang="en-US" sz="1000" b="1" dirty="0">
                <a:latin typeface="Arial" charset="0"/>
                <a:ea typeface="Arial" charset="0"/>
                <a:cs typeface="Arial" charset="0"/>
              </a:rPr>
              <a:t> correction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F72B1A8-99F8-BC4E-9FD5-66C6C8D79A55}"/>
              </a:ext>
            </a:extLst>
          </p:cNvPr>
          <p:cNvGrpSpPr/>
          <p:nvPr/>
        </p:nvGrpSpPr>
        <p:grpSpPr>
          <a:xfrm>
            <a:off x="4864350" y="1842009"/>
            <a:ext cx="3898650" cy="2000326"/>
            <a:chOff x="4788151" y="2004936"/>
            <a:chExt cx="3898650" cy="2000326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BFF1D0F-4B89-9F4C-BCB6-210674B791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88151" y="2140364"/>
              <a:ext cx="3788240" cy="1864898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4408317-DCDB-AF41-BD92-9FEF420FC285}"/>
                </a:ext>
              </a:extLst>
            </p:cNvPr>
            <p:cNvSpPr txBox="1"/>
            <p:nvPr/>
          </p:nvSpPr>
          <p:spPr>
            <a:xfrm>
              <a:off x="5155487" y="2004936"/>
              <a:ext cx="1473913" cy="204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4000"/>
                </a:lnSpc>
              </a:pPr>
              <a:r>
                <a:rPr lang="en-US" sz="700" dirty="0">
                  <a:latin typeface="Arial" charset="0"/>
                  <a:ea typeface="Arial" charset="0"/>
                  <a:cs typeface="Arial" charset="0"/>
                </a:rPr>
                <a:t>Cases with constant coefficients</a:t>
              </a:r>
              <a:endParaRPr lang="en-US" sz="7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D85D97D-5EF5-644A-9670-6A35411D6F04}"/>
                </a:ext>
              </a:extLst>
            </p:cNvPr>
            <p:cNvSpPr txBox="1"/>
            <p:nvPr/>
          </p:nvSpPr>
          <p:spPr>
            <a:xfrm>
              <a:off x="6781800" y="2004936"/>
              <a:ext cx="1905001" cy="204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en-US" sz="700" dirty="0">
                  <a:latin typeface="Arial" charset="0"/>
                  <a:ea typeface="Arial" charset="0"/>
                  <a:cs typeface="Arial" charset="0"/>
                </a:rPr>
                <a:t>Cases with spatially-varying coefficients</a:t>
              </a:r>
              <a:endParaRPr lang="en-US" sz="7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2545536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3f367a74-7294-440b-bcf2-615eafc1d48f"/>
    <ds:schemaRef ds:uri="http://www.w3.org/XML/1998/namespace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96413BD-7120-43FD-9F07-12C3FA4C2C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6662</TotalTime>
  <Words>270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43</cp:revision>
  <cp:lastPrinted>2020-01-28T22:33:48Z</cp:lastPrinted>
  <dcterms:created xsi:type="dcterms:W3CDTF">2017-11-02T21:19:41Z</dcterms:created>
  <dcterms:modified xsi:type="dcterms:W3CDTF">2020-07-15T16:24:23Z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