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  <a:srgbClr val="00FD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2"/>
    <p:restoredTop sz="94660"/>
  </p:normalViewPr>
  <p:slideViewPr>
    <p:cSldViewPr>
      <p:cViewPr>
        <p:scale>
          <a:sx n="116" d="100"/>
          <a:sy n="116" d="100"/>
        </p:scale>
        <p:origin x="2576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3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11107_RenataMcCoy_banner_pcmdi-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"/>
          <a:stretch/>
        </p:blipFill>
        <p:spPr>
          <a:xfrm>
            <a:off x="7108825" y="0"/>
            <a:ext cx="2035175" cy="609600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224135"/>
            <a:ext cx="7543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/>
              <a:t>Observed Temperature Changes in the Troposphere </a:t>
            </a:r>
          </a:p>
          <a:p>
            <a:pPr algn="ctr">
              <a:defRPr/>
            </a:pPr>
            <a:r>
              <a:rPr lang="en-US" sz="2400" b="1" dirty="0"/>
              <a:t>and Stratosphere from 1979 to 2018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599" y="1066800"/>
            <a:ext cx="533400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/>
              <a:t>Objective</a:t>
            </a:r>
            <a:endParaRPr lang="en-US" sz="1400" dirty="0"/>
          </a:p>
          <a:p>
            <a:pPr marL="115888" indent="-115888">
              <a:buFont typeface="Arial"/>
              <a:buChar char="•"/>
            </a:pPr>
            <a:r>
              <a:rPr lang="en-US" sz="1400" dirty="0"/>
              <a:t>Perform a detailed intercomparison of observed atmospheric temperature trends in measurements from satellites, radiosondes, lidar systems, and GPS radio occultation (RO) </a:t>
            </a:r>
          </a:p>
          <a:p>
            <a:pPr>
              <a:spcBef>
                <a:spcPts val="600"/>
              </a:spcBef>
            </a:pPr>
            <a:r>
              <a:rPr lang="en-US" sz="1500" u="sng" dirty="0"/>
              <a:t>Research</a:t>
            </a:r>
          </a:p>
          <a:p>
            <a:pPr marL="115888" indent="-115888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Quantify multi-decadal trends in tropospheric and stratospheric temperature over different time periods, with a primary focus on the satellite era (1979-2018)</a:t>
            </a:r>
          </a:p>
          <a:p>
            <a:pPr marL="115888" indent="-115888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Assess the consistency between trends inferred from different types of measurement system </a:t>
            </a:r>
          </a:p>
          <a:p>
            <a:pPr>
              <a:spcBef>
                <a:spcPts val="600"/>
              </a:spcBef>
            </a:pPr>
            <a:r>
              <a:rPr lang="en-US" sz="1500" u="sng" dirty="0"/>
              <a:t>Impact</a:t>
            </a:r>
          </a:p>
          <a:p>
            <a:pPr marL="115888" indent="-115888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Over the last four decades, results show a robust cooling of the stratosphere (ca. 1–3°C) and a robust warming of the troposphere (ca. 0.6–0.8°C) </a:t>
            </a:r>
          </a:p>
          <a:p>
            <a:pPr marL="115888" indent="-115888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Over the post-2001 RO period, RO measurements indicate significant warming of </a:t>
            </a:r>
            <a:r>
              <a:rPr lang="en-US" sz="1400"/>
              <a:t>the troposphere, </a:t>
            </a:r>
            <a:r>
              <a:rPr lang="en-US" sz="1400" dirty="0"/>
              <a:t>with trends of 0.25–0.35°C per decade</a:t>
            </a:r>
          </a:p>
          <a:p>
            <a:pPr marL="115888" indent="-115888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In the tropical upper troposphere, RO and radiosondes show amplification of surface warming over 2002 to 2018, consistent with a moist adiabatic lapse rate</a:t>
            </a:r>
          </a:p>
          <a:p>
            <a:pPr marL="115888" indent="-115888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Satellite data sets have smaller warming over this period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518" y="6142271"/>
            <a:ext cx="891808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000" b="1" dirty="0"/>
              <a:t>Reference: </a:t>
            </a:r>
            <a:r>
              <a:rPr lang="en-GB" sz="1000" dirty="0"/>
              <a:t>A. K. Steiner, F. </a:t>
            </a:r>
            <a:r>
              <a:rPr lang="en-GB" sz="1000" dirty="0" err="1"/>
              <a:t>Ladstädter</a:t>
            </a:r>
            <a:r>
              <a:rPr lang="en-GB" sz="1000" dirty="0"/>
              <a:t>, W.J. Randel, A.C. </a:t>
            </a:r>
            <a:r>
              <a:rPr lang="en-GB" sz="1000" dirty="0" err="1"/>
              <a:t>Maycock</a:t>
            </a:r>
            <a:r>
              <a:rPr lang="en-GB" sz="1000" dirty="0"/>
              <a:t>, Q. Fu, C. Claud, H. </a:t>
            </a:r>
            <a:r>
              <a:rPr lang="en-GB" sz="1000" dirty="0" err="1"/>
              <a:t>Gleisner</a:t>
            </a:r>
            <a:r>
              <a:rPr lang="en-GB" sz="1000" dirty="0"/>
              <a:t>, L. </a:t>
            </a:r>
            <a:r>
              <a:rPr lang="en-GB" sz="1000" dirty="0" err="1"/>
              <a:t>Haimberger</a:t>
            </a:r>
            <a:r>
              <a:rPr lang="en-GB" sz="1000" dirty="0"/>
              <a:t>, S.-P. Ho, P. </a:t>
            </a:r>
            <a:r>
              <a:rPr lang="en-GB" sz="1000" dirty="0" err="1"/>
              <a:t>Keckhut</a:t>
            </a:r>
            <a:r>
              <a:rPr lang="en-GB" sz="1000" dirty="0"/>
              <a:t>, T. Leblanc, C. Mears, L.M. </a:t>
            </a:r>
            <a:r>
              <a:rPr lang="en-GB" sz="1000" dirty="0" err="1"/>
              <a:t>Polvani</a:t>
            </a:r>
            <a:r>
              <a:rPr lang="en-GB" sz="1000" dirty="0"/>
              <a:t>,</a:t>
            </a:r>
          </a:p>
          <a:p>
            <a:pPr algn="just">
              <a:defRPr/>
            </a:pPr>
            <a:r>
              <a:rPr lang="en-GB" sz="1000" b="1" dirty="0"/>
              <a:t>B.D. Santer</a:t>
            </a:r>
            <a:r>
              <a:rPr lang="en-GB" sz="1000" dirty="0"/>
              <a:t>, T. Schmidt, V. </a:t>
            </a:r>
            <a:r>
              <a:rPr lang="en-GB" sz="1000" dirty="0" err="1"/>
              <a:t>Sofieva</a:t>
            </a:r>
            <a:r>
              <a:rPr lang="en-GB" sz="1000" dirty="0"/>
              <a:t>, R. Wing, and C.-Z. Zou.</a:t>
            </a:r>
            <a:r>
              <a:rPr lang="en-US" sz="1000" dirty="0"/>
              <a:t> </a:t>
            </a:r>
            <a:r>
              <a:rPr lang="en-US" sz="1000" i="1" dirty="0"/>
              <a:t>Journal of Climate</a:t>
            </a:r>
            <a:r>
              <a:rPr lang="en-US" sz="1000" dirty="0"/>
              <a:t>, </a:t>
            </a:r>
            <a:r>
              <a:rPr lang="en-US" sz="1000" b="1" dirty="0"/>
              <a:t>33, </a:t>
            </a:r>
            <a:r>
              <a:rPr lang="en-US" sz="1000" dirty="0"/>
              <a:t>8165-8194 (2020).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815" y="2662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4659" y="5334000"/>
            <a:ext cx="36710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/>
              <a:t>Figure: Upper-air temperature trends for the tropics (20°N-20°S) over 2002 to 2018. Layer-average temperature trends are for MSU-AMSU (RSS, STAR, and UAH) and for merged SSU records. Vertically resolved records are from radiosondes (RS-VAIS, RAOBCORE, and RICH) and from three different RO data sets. The surface temperature trend is from HadCRUT4. 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FAB5A6-5A0C-4C43-95F2-F18B36F9F795}"/>
              </a:ext>
            </a:extLst>
          </p:cNvPr>
          <p:cNvSpPr/>
          <p:nvPr/>
        </p:nvSpPr>
        <p:spPr>
          <a:xfrm>
            <a:off x="5943600" y="1335025"/>
            <a:ext cx="990600" cy="217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A217CC-B226-FF4C-A0FE-EA3B7DF75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226" y="720228"/>
            <a:ext cx="2553046" cy="46228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7160</TotalTime>
  <Words>340</Words>
  <Application>Microsoft Macintosh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Office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</dc:creator>
  <cp:lastModifiedBy>Santer, Ben</cp:lastModifiedBy>
  <cp:revision>150</cp:revision>
  <cp:lastPrinted>2012-05-08T18:23:55Z</cp:lastPrinted>
  <dcterms:created xsi:type="dcterms:W3CDTF">2012-05-08T19:40:26Z</dcterms:created>
  <dcterms:modified xsi:type="dcterms:W3CDTF">2021-06-14T17:57:50Z</dcterms:modified>
</cp:coreProperties>
</file>